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sldIdLst>
    <p:sldId id="259" r:id="rId2"/>
    <p:sldId id="260" r:id="rId3"/>
    <p:sldId id="258" r:id="rId4"/>
    <p:sldId id="262" r:id="rId5"/>
    <p:sldId id="261" r:id="rId6"/>
    <p:sldId id="263" r:id="rId7"/>
    <p:sldId id="265" r:id="rId8"/>
    <p:sldId id="264" r:id="rId9"/>
    <p:sldId id="266" r:id="rId10"/>
    <p:sldId id="267" r:id="rId11"/>
    <p:sldId id="256" r:id="rId12"/>
    <p:sldId id="257" r:id="rId13"/>
    <p:sldId id="269" r:id="rId14"/>
  </p:sldIdLst>
  <p:sldSz cx="12192000" cy="6858000"/>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02" autoAdjust="0"/>
  </p:normalViewPr>
  <p:slideViewPr>
    <p:cSldViewPr snapToGrid="0">
      <p:cViewPr varScale="1">
        <p:scale>
          <a:sx n="110" d="100"/>
          <a:sy n="110" d="100"/>
        </p:scale>
        <p:origin x="630"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E:\&#913;&#957;&#964;&#943;&#947;&#961;&#945;&#966;&#959;%20&#964;&#959;&#965;%20grafimata.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b="1" i="0" u="none" strike="noStrike" baseline="0">
                <a:solidFill>
                  <a:srgbClr val="000000"/>
                </a:solidFill>
                <a:latin typeface="Arial"/>
                <a:ea typeface="Arial"/>
                <a:cs typeface="Arial"/>
              </a:defRPr>
            </a:pPr>
            <a:r>
              <a:rPr lang="el-GR"/>
              <a:t>ΕΓΚΑΤΑΣΤΑΣΕΙΣ ΕΞΥΠΗΡΕΤΗΣΗΣ ΟΧΗΜΑΤΩΝ</a:t>
            </a:r>
          </a:p>
        </c:rich>
      </c:tx>
      <c:layout>
        <c:manualLayout>
          <c:xMode val="edge"/>
          <c:yMode val="edge"/>
          <c:x val="0.28240726686945444"/>
          <c:y val="2.9167567710689991E-2"/>
        </c:manualLayout>
      </c:layout>
      <c:overlay val="0"/>
      <c:spPr>
        <a:noFill/>
        <a:ln w="25400">
          <a:noFill/>
        </a:ln>
      </c:spPr>
    </c:title>
    <c:autoTitleDeleted val="0"/>
    <c:view3D>
      <c:rotX val="35"/>
      <c:hPercent val="70"/>
      <c:rotY val="240"/>
      <c:rAngAx val="0"/>
      <c:perspective val="0"/>
    </c:view3D>
    <c:floor>
      <c:thickness val="0"/>
    </c:floor>
    <c:sideWall>
      <c:thickness val="0"/>
    </c:sideWall>
    <c:backWall>
      <c:thickness val="0"/>
    </c:backWall>
    <c:plotArea>
      <c:layout>
        <c:manualLayout>
          <c:layoutTarget val="inner"/>
          <c:xMode val="edge"/>
          <c:yMode val="edge"/>
          <c:x val="0.13540074438946434"/>
          <c:y val="0.21945122372804829"/>
          <c:w val="0.7340654642257376"/>
          <c:h val="0.69029910248632975"/>
        </c:manualLayout>
      </c:layout>
      <c:pie3DChart>
        <c:varyColors val="1"/>
        <c:ser>
          <c:idx val="0"/>
          <c:order val="0"/>
          <c:spPr>
            <a:solidFill>
              <a:srgbClr val="9999FF"/>
            </a:solidFill>
            <a:ln w="12700">
              <a:solidFill>
                <a:srgbClr val="000000"/>
              </a:solidFill>
              <a:prstDash val="solid"/>
            </a:ln>
          </c:spPr>
          <c:explosion val="23"/>
          <c:dPt>
            <c:idx val="1"/>
            <c:bubble3D val="0"/>
            <c:spPr>
              <a:solidFill>
                <a:srgbClr val="993366"/>
              </a:solidFill>
              <a:ln w="12700">
                <a:solidFill>
                  <a:srgbClr val="000000"/>
                </a:solidFill>
                <a:prstDash val="solid"/>
              </a:ln>
            </c:spPr>
            <c:extLst>
              <c:ext xmlns:c16="http://schemas.microsoft.com/office/drawing/2014/chart" uri="{C3380CC4-5D6E-409C-BE32-E72D297353CC}">
                <c16:uniqueId val="{00000002-0993-48E4-A30A-EEC9E71C354A}"/>
              </c:ext>
            </c:extLst>
          </c:dPt>
          <c:dPt>
            <c:idx val="2"/>
            <c:bubble3D val="0"/>
            <c:spPr>
              <a:solidFill>
                <a:srgbClr val="FFFFCC"/>
              </a:solidFill>
              <a:ln w="12700">
                <a:solidFill>
                  <a:srgbClr val="000000"/>
                </a:solidFill>
                <a:prstDash val="solid"/>
              </a:ln>
            </c:spPr>
            <c:extLst>
              <c:ext xmlns:c16="http://schemas.microsoft.com/office/drawing/2014/chart" uri="{C3380CC4-5D6E-409C-BE32-E72D297353CC}">
                <c16:uniqueId val="{00000004-0993-48E4-A30A-EEC9E71C354A}"/>
              </c:ext>
            </c:extLst>
          </c:dPt>
          <c:dPt>
            <c:idx val="3"/>
            <c:bubble3D val="0"/>
            <c:spPr>
              <a:solidFill>
                <a:srgbClr val="CCFFFF"/>
              </a:solidFill>
              <a:ln w="12700">
                <a:solidFill>
                  <a:srgbClr val="000000"/>
                </a:solidFill>
                <a:prstDash val="solid"/>
              </a:ln>
            </c:spPr>
            <c:extLst>
              <c:ext xmlns:c16="http://schemas.microsoft.com/office/drawing/2014/chart" uri="{C3380CC4-5D6E-409C-BE32-E72D297353CC}">
                <c16:uniqueId val="{00000006-0993-48E4-A30A-EEC9E71C354A}"/>
              </c:ext>
            </c:extLst>
          </c:dPt>
          <c:dPt>
            <c:idx val="4"/>
            <c:bubble3D val="0"/>
            <c:spPr>
              <a:solidFill>
                <a:srgbClr val="660066"/>
              </a:solidFill>
              <a:ln w="12700">
                <a:solidFill>
                  <a:srgbClr val="000000"/>
                </a:solidFill>
                <a:prstDash val="solid"/>
              </a:ln>
            </c:spPr>
            <c:extLst>
              <c:ext xmlns:c16="http://schemas.microsoft.com/office/drawing/2014/chart" uri="{C3380CC4-5D6E-409C-BE32-E72D297353CC}">
                <c16:uniqueId val="{00000008-0993-48E4-A30A-EEC9E71C354A}"/>
              </c:ext>
            </c:extLst>
          </c:dPt>
          <c:dLbls>
            <c:dLbl>
              <c:idx val="0"/>
              <c:layout>
                <c:manualLayout>
                  <c:x val="-0.20435493226710771"/>
                  <c:y val="6.2130630198342161E-2"/>
                </c:manualLayout>
              </c:layout>
              <c:numFmt formatCode="0.00%" sourceLinked="0"/>
              <c:spPr>
                <a:noFill/>
                <a:ln w="25400">
                  <a:noFill/>
                </a:ln>
              </c:spPr>
              <c:txPr>
                <a:bodyPr/>
                <a:lstStyle/>
                <a:p>
                  <a:pPr>
                    <a:defRPr sz="1050" b="0" i="0" u="none" strike="noStrike" baseline="0">
                      <a:solidFill>
                        <a:srgbClr val="000000"/>
                      </a:solidFill>
                      <a:latin typeface="Arial"/>
                      <a:ea typeface="Arial"/>
                      <a:cs typeface="Arial"/>
                    </a:defRPr>
                  </a:pPr>
                  <a:endParaRPr lang="el-GR"/>
                </a:p>
              </c:txPr>
              <c:dLblPos val="bestFit"/>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0-0993-48E4-A30A-EEC9E71C354A}"/>
                </c:ext>
              </c:extLst>
            </c:dLbl>
            <c:dLbl>
              <c:idx val="1"/>
              <c:layout>
                <c:manualLayout>
                  <c:x val="-1.485893687026482E-2"/>
                  <c:y val="2.1022412332519232E-2"/>
                </c:manualLayout>
              </c:layout>
              <c:numFmt formatCode="0.00%" sourceLinked="0"/>
              <c:spPr>
                <a:noFill/>
                <a:ln w="25400">
                  <a:noFill/>
                </a:ln>
              </c:spPr>
              <c:txPr>
                <a:bodyPr/>
                <a:lstStyle/>
                <a:p>
                  <a:pPr>
                    <a:defRPr sz="1050" b="0" i="0" u="none" strike="noStrike" baseline="0">
                      <a:solidFill>
                        <a:srgbClr val="000000"/>
                      </a:solidFill>
                      <a:latin typeface="Arial"/>
                      <a:ea typeface="Arial"/>
                      <a:cs typeface="Arial"/>
                    </a:defRPr>
                  </a:pPr>
                  <a:endParaRPr lang="el-GR"/>
                </a:p>
              </c:txPr>
              <c:dLblPos val="bestFit"/>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2-0993-48E4-A30A-EEC9E71C354A}"/>
                </c:ext>
              </c:extLst>
            </c:dLbl>
            <c:dLbl>
              <c:idx val="2"/>
              <c:layout>
                <c:manualLayout>
                  <c:x val="3.0898424222214949E-2"/>
                  <c:y val="2.4915418574510122E-2"/>
                </c:manualLayout>
              </c:layout>
              <c:numFmt formatCode="0.00%" sourceLinked="0"/>
              <c:spPr>
                <a:noFill/>
                <a:ln w="25400">
                  <a:noFill/>
                </a:ln>
              </c:spPr>
              <c:txPr>
                <a:bodyPr/>
                <a:lstStyle/>
                <a:p>
                  <a:pPr>
                    <a:defRPr sz="1050" b="0" i="0" u="none" strike="noStrike" baseline="0">
                      <a:solidFill>
                        <a:srgbClr val="000000"/>
                      </a:solidFill>
                      <a:latin typeface="Arial"/>
                      <a:ea typeface="Arial"/>
                      <a:cs typeface="Arial"/>
                    </a:defRPr>
                  </a:pPr>
                  <a:endParaRPr lang="el-GR"/>
                </a:p>
              </c:txPr>
              <c:dLblPos val="bestFit"/>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4-0993-48E4-A30A-EEC9E71C354A}"/>
                </c:ext>
              </c:extLst>
            </c:dLbl>
            <c:dLbl>
              <c:idx val="3"/>
              <c:layout>
                <c:manualLayout>
                  <c:x val="1.5080537563814105E-2"/>
                  <c:y val="3.8916230175871445E-2"/>
                </c:manualLayout>
              </c:layout>
              <c:numFmt formatCode="0.00%" sourceLinked="0"/>
              <c:spPr>
                <a:noFill/>
                <a:ln w="25400">
                  <a:noFill/>
                </a:ln>
              </c:spPr>
              <c:txPr>
                <a:bodyPr/>
                <a:lstStyle/>
                <a:p>
                  <a:pPr>
                    <a:defRPr sz="1050" b="0" i="0" u="none" strike="noStrike" baseline="0">
                      <a:solidFill>
                        <a:srgbClr val="000000"/>
                      </a:solidFill>
                      <a:latin typeface="Arial"/>
                      <a:ea typeface="Arial"/>
                      <a:cs typeface="Arial"/>
                    </a:defRPr>
                  </a:pPr>
                  <a:endParaRPr lang="el-GR"/>
                </a:p>
              </c:txPr>
              <c:dLblPos val="bestFit"/>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6-0993-48E4-A30A-EEC9E71C354A}"/>
                </c:ext>
              </c:extLst>
            </c:dLbl>
            <c:dLbl>
              <c:idx val="4"/>
              <c:layout>
                <c:manualLayout>
                  <c:x val="-1.4404308302680345E-2"/>
                  <c:y val="-6.3188377114819644E-2"/>
                </c:manualLayout>
              </c:layout>
              <c:numFmt formatCode="0.00%" sourceLinked="0"/>
              <c:spPr>
                <a:noFill/>
                <a:ln w="25400">
                  <a:noFill/>
                </a:ln>
              </c:spPr>
              <c:txPr>
                <a:bodyPr/>
                <a:lstStyle/>
                <a:p>
                  <a:pPr>
                    <a:defRPr sz="1050" b="0" i="0" u="none" strike="noStrike" baseline="0">
                      <a:solidFill>
                        <a:srgbClr val="000000"/>
                      </a:solidFill>
                      <a:latin typeface="Arial"/>
                      <a:ea typeface="Arial"/>
                      <a:cs typeface="Arial"/>
                    </a:defRPr>
                  </a:pPr>
                  <a:endParaRPr lang="el-GR"/>
                </a:p>
              </c:txPr>
              <c:dLblPos val="bestFit"/>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8-0993-48E4-A30A-EEC9E71C354A}"/>
                </c:ext>
              </c:extLst>
            </c:dLbl>
            <c:numFmt formatCode="0.00%" sourceLinked="0"/>
            <c:spPr>
              <a:noFill/>
              <a:ln w="25400">
                <a:noFill/>
              </a:ln>
            </c:spPr>
            <c:txPr>
              <a:bodyPr wrap="square" lIns="38100" tIns="19050" rIns="38100" bIns="19050" anchor="ctr">
                <a:spAutoFit/>
              </a:bodyPr>
              <a:lstStyle/>
              <a:p>
                <a:pPr>
                  <a:defRPr sz="1050" b="0" i="0" u="none" strike="noStrike" baseline="0">
                    <a:solidFill>
                      <a:srgbClr val="000000"/>
                    </a:solidFill>
                    <a:latin typeface="Arial"/>
                    <a:ea typeface="Arial"/>
                    <a:cs typeface="Arial"/>
                  </a:defRPr>
                </a:pPr>
                <a:endParaRPr lang="el-GR"/>
              </a:p>
            </c:txPr>
            <c:showLegendKey val="0"/>
            <c:showVal val="1"/>
            <c:showCatName val="0"/>
            <c:showSerName val="0"/>
            <c:showPercent val="1"/>
            <c:showBubbleSize val="0"/>
            <c:separator>
</c:separator>
            <c:showLeaderLines val="1"/>
            <c:extLst>
              <c:ext xmlns:c15="http://schemas.microsoft.com/office/drawing/2012/chart" uri="{CE6537A1-D6FC-4f65-9D91-7224C49458BB}"/>
            </c:extLst>
          </c:dLbls>
          <c:cat>
            <c:strRef>
              <c:f>[1]Φύλλο1!$A$111:$A$115</c:f>
              <c:strCache>
                <c:ptCount val="5"/>
                <c:pt idx="0">
                  <c:v>ΣΥΝΕΡΓΕΙΑ</c:v>
                </c:pt>
                <c:pt idx="1">
                  <c:v>ΠΡΑΤΗΡΙΑ</c:v>
                </c:pt>
                <c:pt idx="2">
                  <c:v>ΣΤΑΘΜΟΙ</c:v>
                </c:pt>
                <c:pt idx="3">
                  <c:v>ΠΛΥΝΤΗΡΙΑ/ΛΙΠΑΝΤΗΡΙΑ</c:v>
                </c:pt>
                <c:pt idx="4">
                  <c:v>ΙΚΤΕΟ</c:v>
                </c:pt>
              </c:strCache>
            </c:strRef>
          </c:cat>
          <c:val>
            <c:numRef>
              <c:f>[1]Φύλλο1!$B$111:$B$115</c:f>
              <c:numCache>
                <c:formatCode>General</c:formatCode>
                <c:ptCount val="5"/>
                <c:pt idx="0">
                  <c:v>2052</c:v>
                </c:pt>
                <c:pt idx="1">
                  <c:v>843</c:v>
                </c:pt>
                <c:pt idx="2">
                  <c:v>240</c:v>
                </c:pt>
                <c:pt idx="3">
                  <c:v>157</c:v>
                </c:pt>
                <c:pt idx="4">
                  <c:v>17</c:v>
                </c:pt>
              </c:numCache>
            </c:numRef>
          </c:val>
          <c:extLst>
            <c:ext xmlns:c16="http://schemas.microsoft.com/office/drawing/2014/chart" uri="{C3380CC4-5D6E-409C-BE32-E72D297353CC}">
              <c16:uniqueId val="{00000009-0993-48E4-A30A-EEC9E71C354A}"/>
            </c:ext>
          </c:extLst>
        </c:ser>
        <c:dLbls>
          <c:showLegendKey val="0"/>
          <c:showVal val="1"/>
          <c:showCatName val="0"/>
          <c:showSerName val="0"/>
          <c:showPercent val="1"/>
          <c:showBubbleSize val="0"/>
          <c:separator>
</c:separator>
          <c:showLeaderLines val="1"/>
        </c:dLbls>
      </c:pie3DChart>
      <c:spPr>
        <a:noFill/>
        <a:ln w="25400">
          <a:noFill/>
        </a:ln>
      </c:spPr>
    </c:plotArea>
    <c:legend>
      <c:legendPos val="t"/>
      <c:layout>
        <c:manualLayout>
          <c:xMode val="edge"/>
          <c:yMode val="edge"/>
          <c:x val="0.17698811588051391"/>
          <c:y val="8.6113771336322739E-2"/>
          <c:w val="0.64508783219837751"/>
          <c:h val="4.0279022076666983E-2"/>
        </c:manualLayout>
      </c:layout>
      <c:overlay val="0"/>
      <c:spPr>
        <a:solidFill>
          <a:srgbClr val="FFFFFF"/>
        </a:solidFill>
        <a:ln w="3175">
          <a:solidFill>
            <a:srgbClr val="000000"/>
          </a:solidFill>
          <a:prstDash val="solid"/>
        </a:ln>
      </c:spPr>
      <c:txPr>
        <a:bodyPr/>
        <a:lstStyle/>
        <a:p>
          <a:pPr>
            <a:defRPr sz="965" b="0" i="0" u="none" strike="noStrike" baseline="0">
              <a:solidFill>
                <a:srgbClr val="000000"/>
              </a:solidFill>
              <a:latin typeface="Arial"/>
              <a:ea typeface="Arial"/>
              <a:cs typeface="Arial"/>
            </a:defRPr>
          </a:pPr>
          <a:endParaRPr lang="el-GR"/>
        </a:p>
      </c:txPr>
    </c:legend>
    <c:plotVisOnly val="1"/>
    <c:dispBlanksAs val="zero"/>
    <c:showDLblsOverMax val="0"/>
  </c:chart>
  <c:spPr>
    <a:solidFill>
      <a:srgbClr val="FFFFFF"/>
    </a:solidFill>
    <a:ln w="3175">
      <a:solidFill>
        <a:srgbClr val="000000"/>
      </a:solidFill>
      <a:prstDash val="solid"/>
    </a:ln>
  </c:spPr>
  <c:txPr>
    <a:bodyPr/>
    <a:lstStyle/>
    <a:p>
      <a:pPr>
        <a:defRPr sz="1050" b="0" i="0" u="none" strike="noStrike" baseline="0">
          <a:solidFill>
            <a:srgbClr val="000000"/>
          </a:solidFill>
          <a:latin typeface="Arial"/>
          <a:ea typeface="Arial"/>
          <a:cs typeface="Arial"/>
        </a:defRPr>
      </a:pPr>
      <a:endParaRPr lang="el-GR"/>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4" name="Freeform 6"/>
          <p:cNvSpPr>
            <a:spLocks noChangeArrowheads="1"/>
          </p:cNvSpPr>
          <p:nvPr/>
        </p:nvSpPr>
        <p:spPr bwMode="auto">
          <a:xfrm>
            <a:off x="0" y="4324350"/>
            <a:ext cx="1744663" cy="777875"/>
          </a:xfrm>
          <a:custGeom>
            <a:avLst/>
            <a:gdLst>
              <a:gd name="T0" fmla="*/ 0 w 372"/>
              <a:gd name="T1" fmla="*/ 0 h 166"/>
              <a:gd name="T2" fmla="*/ 372 w 372"/>
              <a:gd name="T3" fmla="*/ 166 h 166"/>
            </a:gdLst>
            <a:ahLst/>
            <a:cxnLst/>
            <a:rect l="T0" t="T1" r="T2" b="T3"/>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5" name="Date Placeholder 3"/>
          <p:cNvSpPr>
            <a:spLocks noGrp="1"/>
          </p:cNvSpPr>
          <p:nvPr>
            <p:ph type="dt" sz="half" idx="10"/>
          </p:nvPr>
        </p:nvSpPr>
        <p:spPr/>
        <p:txBody>
          <a:bodyPr/>
          <a:lstStyle>
            <a:lvl1pPr>
              <a:defRPr/>
            </a:lvl1pPr>
          </a:lstStyle>
          <a:p>
            <a:pPr>
              <a:defRPr/>
            </a:pPr>
            <a:fld id="{97DB79D8-6555-45C6-80B8-F463240F2B43}" type="datetimeFigureOut">
              <a:rPr lang="el-GR"/>
              <a:pPr>
                <a:defRPr/>
              </a:pPr>
              <a:t>30/3/2021</a:t>
            </a:fld>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a:xfrm>
            <a:off x="531813" y="4529138"/>
            <a:ext cx="779462" cy="365125"/>
          </a:xfrm>
        </p:spPr>
        <p:txBody>
          <a:bodyPr/>
          <a:lstStyle>
            <a:lvl1pPr>
              <a:defRPr/>
            </a:lvl1pPr>
          </a:lstStyle>
          <a:p>
            <a:pPr>
              <a:defRPr/>
            </a:pPr>
            <a:fld id="{54A046F3-61ED-44AE-B830-5CA195631B3C}"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4" name="Freeform 11"/>
          <p:cNvSpPr>
            <a:spLocks noChangeArrowheads="1"/>
          </p:cNvSpPr>
          <p:nvPr/>
        </p:nvSpPr>
        <p:spPr bwMode="auto">
          <a:xfrm flipV="1">
            <a:off x="-4763" y="3178175"/>
            <a:ext cx="1589088"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5" name="Date Placeholder 3"/>
          <p:cNvSpPr>
            <a:spLocks noGrp="1"/>
          </p:cNvSpPr>
          <p:nvPr>
            <p:ph type="dt" sz="half" idx="10"/>
          </p:nvPr>
        </p:nvSpPr>
        <p:spPr/>
        <p:txBody>
          <a:bodyPr/>
          <a:lstStyle>
            <a:lvl1pPr>
              <a:defRPr/>
            </a:lvl1pPr>
          </a:lstStyle>
          <a:p>
            <a:pPr>
              <a:defRPr/>
            </a:pPr>
            <a:fld id="{A3FFEE7A-B1C6-41BE-9B36-A52B2B09EED5}" type="datetimeFigureOut">
              <a:rPr lang="el-GR"/>
              <a:pPr>
                <a:defRPr/>
              </a:pPr>
              <a:t>30/3/2021</a:t>
            </a:fld>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a:xfrm>
            <a:off x="531813" y="3244850"/>
            <a:ext cx="779462" cy="365125"/>
          </a:xfrm>
        </p:spPr>
        <p:txBody>
          <a:bodyPr/>
          <a:lstStyle>
            <a:lvl1pPr>
              <a:defRPr/>
            </a:lvl1pPr>
          </a:lstStyle>
          <a:p>
            <a:pPr>
              <a:defRPr/>
            </a:pPr>
            <a:fld id="{2D2FA719-E75D-464F-B933-18AA8D9F547D}"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5" name="Freeform 11"/>
          <p:cNvSpPr>
            <a:spLocks noChangeArrowheads="1"/>
          </p:cNvSpPr>
          <p:nvPr/>
        </p:nvSpPr>
        <p:spPr bwMode="auto">
          <a:xfrm flipV="1">
            <a:off x="-4763" y="3178175"/>
            <a:ext cx="1589088"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6" name="TextBox 13"/>
          <p:cNvSpPr txBox="1"/>
          <p:nvPr/>
        </p:nvSpPr>
        <p:spPr>
          <a:xfrm>
            <a:off x="2466975" y="647700"/>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7" name="TextBox 14"/>
          <p:cNvSpPr txBox="1"/>
          <p:nvPr/>
        </p:nvSpPr>
        <p:spPr>
          <a:xfrm>
            <a:off x="11114088" y="290512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8" name="Date Placeholder 3"/>
          <p:cNvSpPr>
            <a:spLocks noGrp="1"/>
          </p:cNvSpPr>
          <p:nvPr>
            <p:ph type="dt" sz="half" idx="14"/>
          </p:nvPr>
        </p:nvSpPr>
        <p:spPr/>
        <p:txBody>
          <a:bodyPr/>
          <a:lstStyle>
            <a:lvl1pPr>
              <a:defRPr/>
            </a:lvl1pPr>
          </a:lstStyle>
          <a:p>
            <a:pPr>
              <a:defRPr/>
            </a:pPr>
            <a:fld id="{57473BDB-E565-4B03-84F2-A6C06F09AE1F}" type="datetimeFigureOut">
              <a:rPr lang="el-GR"/>
              <a:pPr>
                <a:defRPr/>
              </a:pPr>
              <a:t>30/3/2021</a:t>
            </a:fld>
            <a:endParaRPr lang="el-GR"/>
          </a:p>
        </p:txBody>
      </p:sp>
      <p:sp>
        <p:nvSpPr>
          <p:cNvPr id="9" name="Footer Placeholder 4"/>
          <p:cNvSpPr>
            <a:spLocks noGrp="1"/>
          </p:cNvSpPr>
          <p:nvPr>
            <p:ph type="ftr" sz="quarter" idx="15"/>
          </p:nvPr>
        </p:nvSpPr>
        <p:spPr/>
        <p:txBody>
          <a:bodyPr/>
          <a:lstStyle>
            <a:lvl1pPr>
              <a:defRPr/>
            </a:lvl1pPr>
          </a:lstStyle>
          <a:p>
            <a:pPr>
              <a:defRPr/>
            </a:pPr>
            <a:endParaRPr lang="el-GR"/>
          </a:p>
        </p:txBody>
      </p:sp>
      <p:sp>
        <p:nvSpPr>
          <p:cNvPr id="10" name="Slide Number Placeholder 5"/>
          <p:cNvSpPr>
            <a:spLocks noGrp="1"/>
          </p:cNvSpPr>
          <p:nvPr>
            <p:ph type="sldNum" sz="quarter" idx="16"/>
          </p:nvPr>
        </p:nvSpPr>
        <p:spPr>
          <a:xfrm>
            <a:off x="531813" y="3244850"/>
            <a:ext cx="779462" cy="365125"/>
          </a:xfrm>
        </p:spPr>
        <p:txBody>
          <a:bodyPr/>
          <a:lstStyle>
            <a:lvl1pPr>
              <a:defRPr/>
            </a:lvl1pPr>
          </a:lstStyle>
          <a:p>
            <a:pPr>
              <a:defRPr/>
            </a:pPr>
            <a:fld id="{9A9B6E1C-22A4-4B8D-8A16-EE7A4F363C26}" type="slidenum">
              <a:rPr lang="el-GR"/>
              <a:pPr>
                <a:defRPr/>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5" name="Freeform 11"/>
          <p:cNvSpPr>
            <a:spLocks noChangeArrowheads="1"/>
          </p:cNvSpPr>
          <p:nvPr/>
        </p:nvSpPr>
        <p:spPr bwMode="auto">
          <a:xfrm flipV="1">
            <a:off x="-4763" y="4911725"/>
            <a:ext cx="1589088"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el-GR"/>
              <a:t>Επεξεργασία στυλ υποδείγματος κειμένου</a:t>
            </a:r>
          </a:p>
        </p:txBody>
      </p:sp>
      <p:sp>
        <p:nvSpPr>
          <p:cNvPr id="6" name="Date Placeholder 4"/>
          <p:cNvSpPr>
            <a:spLocks noGrp="1"/>
          </p:cNvSpPr>
          <p:nvPr>
            <p:ph type="dt" sz="half" idx="10"/>
          </p:nvPr>
        </p:nvSpPr>
        <p:spPr/>
        <p:txBody>
          <a:bodyPr/>
          <a:lstStyle>
            <a:lvl1pPr>
              <a:defRPr/>
            </a:lvl1pPr>
          </a:lstStyle>
          <a:p>
            <a:pPr>
              <a:defRPr/>
            </a:pPr>
            <a:fld id="{4C08BC27-A522-4C4C-AC51-D1F82AF97DE3}" type="datetimeFigureOut">
              <a:rPr lang="el-GR"/>
              <a:pPr>
                <a:defRPr/>
              </a:pPr>
              <a:t>30/3/2021</a:t>
            </a:fld>
            <a:endParaRPr lang="el-GR"/>
          </a:p>
        </p:txBody>
      </p:sp>
      <p:sp>
        <p:nvSpPr>
          <p:cNvPr id="7" name="Footer Placeholder 5"/>
          <p:cNvSpPr>
            <a:spLocks noGrp="1"/>
          </p:cNvSpPr>
          <p:nvPr>
            <p:ph type="ftr" sz="quarter" idx="11"/>
          </p:nvPr>
        </p:nvSpPr>
        <p:spPr/>
        <p:txBody>
          <a:bodyPr/>
          <a:lstStyle>
            <a:lvl1pPr>
              <a:defRPr/>
            </a:lvl1pPr>
          </a:lstStyle>
          <a:p>
            <a:pPr>
              <a:defRPr/>
            </a:pPr>
            <a:endParaRPr lang="el-GR"/>
          </a:p>
        </p:txBody>
      </p:sp>
      <p:sp>
        <p:nvSpPr>
          <p:cNvPr id="8" name="Slide Number Placeholder 6"/>
          <p:cNvSpPr>
            <a:spLocks noGrp="1"/>
          </p:cNvSpPr>
          <p:nvPr>
            <p:ph type="sldNum" sz="quarter" idx="12"/>
          </p:nvPr>
        </p:nvSpPr>
        <p:spPr>
          <a:xfrm>
            <a:off x="531813" y="4983163"/>
            <a:ext cx="779462" cy="365125"/>
          </a:xfrm>
        </p:spPr>
        <p:txBody>
          <a:bodyPr/>
          <a:lstStyle>
            <a:lvl1pPr>
              <a:defRPr/>
            </a:lvl1pPr>
          </a:lstStyle>
          <a:p>
            <a:pPr>
              <a:defRPr/>
            </a:pPr>
            <a:fld id="{3CA8CF79-74A0-405F-B163-54CC33A0072C}" type="slidenum">
              <a:rPr lang="el-GR"/>
              <a:pPr>
                <a:defRPr/>
              </a:pPr>
              <a:t>‹#›</a:t>
            </a:fld>
            <a:endParaRPr lang="el-G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5" name="Freeform 11"/>
          <p:cNvSpPr>
            <a:spLocks noChangeArrowheads="1"/>
          </p:cNvSpPr>
          <p:nvPr/>
        </p:nvSpPr>
        <p:spPr bwMode="auto">
          <a:xfrm flipV="1">
            <a:off x="-4763" y="4911725"/>
            <a:ext cx="1589088"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6" name="TextBox 16"/>
          <p:cNvSpPr txBox="1"/>
          <p:nvPr/>
        </p:nvSpPr>
        <p:spPr>
          <a:xfrm>
            <a:off x="2466975" y="647700"/>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7" name="TextBox 17"/>
          <p:cNvSpPr txBox="1"/>
          <p:nvPr/>
        </p:nvSpPr>
        <p:spPr>
          <a:xfrm>
            <a:off x="11114088" y="290512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el-GR"/>
              <a:t>Επεξεργασία στυλ υποδείγματος κειμένου</a:t>
            </a:r>
          </a:p>
        </p:txBody>
      </p:sp>
      <p:sp>
        <p:nvSpPr>
          <p:cNvPr id="8" name="Date Placeholder 4"/>
          <p:cNvSpPr>
            <a:spLocks noGrp="1"/>
          </p:cNvSpPr>
          <p:nvPr>
            <p:ph type="dt" sz="half" idx="14"/>
          </p:nvPr>
        </p:nvSpPr>
        <p:spPr/>
        <p:txBody>
          <a:bodyPr/>
          <a:lstStyle>
            <a:lvl1pPr>
              <a:defRPr/>
            </a:lvl1pPr>
          </a:lstStyle>
          <a:p>
            <a:pPr>
              <a:defRPr/>
            </a:pPr>
            <a:fld id="{333A6D34-2409-4827-8E5B-37396934D2BC}" type="datetimeFigureOut">
              <a:rPr lang="el-GR"/>
              <a:pPr>
                <a:defRPr/>
              </a:pPr>
              <a:t>30/3/2021</a:t>
            </a:fld>
            <a:endParaRPr lang="el-GR"/>
          </a:p>
        </p:txBody>
      </p:sp>
      <p:sp>
        <p:nvSpPr>
          <p:cNvPr id="9" name="Footer Placeholder 5"/>
          <p:cNvSpPr>
            <a:spLocks noGrp="1"/>
          </p:cNvSpPr>
          <p:nvPr>
            <p:ph type="ftr" sz="quarter" idx="15"/>
          </p:nvPr>
        </p:nvSpPr>
        <p:spPr/>
        <p:txBody>
          <a:bodyPr/>
          <a:lstStyle>
            <a:lvl1pPr>
              <a:defRPr/>
            </a:lvl1pPr>
          </a:lstStyle>
          <a:p>
            <a:pPr>
              <a:defRPr/>
            </a:pPr>
            <a:endParaRPr lang="el-GR"/>
          </a:p>
        </p:txBody>
      </p:sp>
      <p:sp>
        <p:nvSpPr>
          <p:cNvPr id="10" name="Slide Number Placeholder 6"/>
          <p:cNvSpPr>
            <a:spLocks noGrp="1"/>
          </p:cNvSpPr>
          <p:nvPr>
            <p:ph type="sldNum" sz="quarter" idx="16"/>
          </p:nvPr>
        </p:nvSpPr>
        <p:spPr>
          <a:xfrm>
            <a:off x="531813" y="4983163"/>
            <a:ext cx="779462" cy="365125"/>
          </a:xfrm>
        </p:spPr>
        <p:txBody>
          <a:bodyPr/>
          <a:lstStyle>
            <a:lvl1pPr>
              <a:defRPr/>
            </a:lvl1pPr>
          </a:lstStyle>
          <a:p>
            <a:pPr>
              <a:defRPr/>
            </a:pPr>
            <a:fld id="{BD1F394C-F7FE-41C6-A442-87667E8BCA6D}" type="slidenum">
              <a:rPr lang="el-GR"/>
              <a:pPr>
                <a:defRPr/>
              </a:pPr>
              <a:t>‹#›</a:t>
            </a:fld>
            <a:endParaRPr lang="el-G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5" name="Freeform 11"/>
          <p:cNvSpPr>
            <a:spLocks noChangeArrowheads="1"/>
          </p:cNvSpPr>
          <p:nvPr/>
        </p:nvSpPr>
        <p:spPr bwMode="auto">
          <a:xfrm flipV="1">
            <a:off x="-4763" y="4911725"/>
            <a:ext cx="1589088"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el-GR"/>
              <a:t>Επεξεργασία στυλ υποδείγματος κειμένου</a:t>
            </a:r>
          </a:p>
        </p:txBody>
      </p:sp>
      <p:sp>
        <p:nvSpPr>
          <p:cNvPr id="6" name="Date Placeholder 4"/>
          <p:cNvSpPr>
            <a:spLocks noGrp="1"/>
          </p:cNvSpPr>
          <p:nvPr>
            <p:ph type="dt" sz="half" idx="14"/>
          </p:nvPr>
        </p:nvSpPr>
        <p:spPr/>
        <p:txBody>
          <a:bodyPr/>
          <a:lstStyle>
            <a:lvl1pPr>
              <a:defRPr/>
            </a:lvl1pPr>
          </a:lstStyle>
          <a:p>
            <a:pPr>
              <a:defRPr/>
            </a:pPr>
            <a:fld id="{4B7860FA-C7CF-4B5F-BAAD-07B10650A1FB}" type="datetimeFigureOut">
              <a:rPr lang="el-GR"/>
              <a:pPr>
                <a:defRPr/>
              </a:pPr>
              <a:t>30/3/2021</a:t>
            </a:fld>
            <a:endParaRPr lang="el-GR"/>
          </a:p>
        </p:txBody>
      </p:sp>
      <p:sp>
        <p:nvSpPr>
          <p:cNvPr id="7" name="Footer Placeholder 5"/>
          <p:cNvSpPr>
            <a:spLocks noGrp="1"/>
          </p:cNvSpPr>
          <p:nvPr>
            <p:ph type="ftr" sz="quarter" idx="15"/>
          </p:nvPr>
        </p:nvSpPr>
        <p:spPr/>
        <p:txBody>
          <a:bodyPr/>
          <a:lstStyle>
            <a:lvl1pPr>
              <a:defRPr/>
            </a:lvl1pPr>
          </a:lstStyle>
          <a:p>
            <a:pPr>
              <a:defRPr/>
            </a:pPr>
            <a:endParaRPr lang="el-GR"/>
          </a:p>
        </p:txBody>
      </p:sp>
      <p:sp>
        <p:nvSpPr>
          <p:cNvPr id="8" name="Slide Number Placeholder 6"/>
          <p:cNvSpPr>
            <a:spLocks noGrp="1"/>
          </p:cNvSpPr>
          <p:nvPr>
            <p:ph type="sldNum" sz="quarter" idx="16"/>
          </p:nvPr>
        </p:nvSpPr>
        <p:spPr>
          <a:xfrm>
            <a:off x="531813" y="4983163"/>
            <a:ext cx="779462" cy="365125"/>
          </a:xfrm>
        </p:spPr>
        <p:txBody>
          <a:bodyPr/>
          <a:lstStyle>
            <a:lvl1pPr>
              <a:defRPr/>
            </a:lvl1pPr>
          </a:lstStyle>
          <a:p>
            <a:pPr>
              <a:defRPr/>
            </a:pPr>
            <a:fld id="{F59D7C7E-689D-4C4C-B730-6AE4E11E0890}" type="slidenum">
              <a:rPr lang="el-GR"/>
              <a:pPr>
                <a:defRPr/>
              </a:pPr>
              <a:t>‹#›</a:t>
            </a:fld>
            <a:endParaRPr lang="el-G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4" name="Freeform 11"/>
          <p:cNvSpPr>
            <a:spLocks noChangeArrowheads="1"/>
          </p:cNvSpPr>
          <p:nvPr/>
        </p:nvSpPr>
        <p:spPr bwMode="auto">
          <a:xfrm flipV="1">
            <a:off x="-4763" y="714375"/>
            <a:ext cx="1589088"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3"/>
          <p:cNvSpPr>
            <a:spLocks noGrp="1"/>
          </p:cNvSpPr>
          <p:nvPr>
            <p:ph type="dt" sz="half" idx="10"/>
          </p:nvPr>
        </p:nvSpPr>
        <p:spPr/>
        <p:txBody>
          <a:bodyPr/>
          <a:lstStyle>
            <a:lvl1pPr>
              <a:defRPr/>
            </a:lvl1pPr>
          </a:lstStyle>
          <a:p>
            <a:pPr>
              <a:defRPr/>
            </a:pPr>
            <a:fld id="{5C6F9F9E-7C3B-4899-BE7A-FC8691D95B16}" type="datetimeFigureOut">
              <a:rPr lang="el-GR"/>
              <a:pPr>
                <a:defRPr/>
              </a:pPr>
              <a:t>30/3/2021</a:t>
            </a:fld>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p:txBody>
          <a:bodyPr/>
          <a:lstStyle>
            <a:lvl1pPr>
              <a:defRPr/>
            </a:lvl1pPr>
          </a:lstStyle>
          <a:p>
            <a:pPr>
              <a:defRPr/>
            </a:pPr>
            <a:fld id="{10281547-C581-440B-A514-5990C1C0F4FE}" type="slidenum">
              <a:rPr lang="el-GR"/>
              <a:pPr>
                <a:defRPr/>
              </a:pPr>
              <a:t>‹#›</a:t>
            </a:fld>
            <a:endParaRPr lang="el-G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4" name="Freeform 11"/>
          <p:cNvSpPr>
            <a:spLocks noChangeArrowheads="1"/>
          </p:cNvSpPr>
          <p:nvPr/>
        </p:nvSpPr>
        <p:spPr bwMode="auto">
          <a:xfrm flipV="1">
            <a:off x="-4763" y="714375"/>
            <a:ext cx="1589088"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3"/>
          <p:cNvSpPr>
            <a:spLocks noGrp="1"/>
          </p:cNvSpPr>
          <p:nvPr>
            <p:ph type="dt" sz="half" idx="10"/>
          </p:nvPr>
        </p:nvSpPr>
        <p:spPr/>
        <p:txBody>
          <a:bodyPr/>
          <a:lstStyle>
            <a:lvl1pPr>
              <a:defRPr/>
            </a:lvl1pPr>
          </a:lstStyle>
          <a:p>
            <a:pPr>
              <a:defRPr/>
            </a:pPr>
            <a:fld id="{E4C7CBAC-1ABA-4AAC-A3D2-ECAE8F7C7536}" type="datetimeFigureOut">
              <a:rPr lang="el-GR"/>
              <a:pPr>
                <a:defRPr/>
              </a:pPr>
              <a:t>30/3/2021</a:t>
            </a:fld>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p:txBody>
          <a:bodyPr/>
          <a:lstStyle>
            <a:lvl1pPr>
              <a:defRPr/>
            </a:lvl1pPr>
          </a:lstStyle>
          <a:p>
            <a:pPr>
              <a:defRPr/>
            </a:pPr>
            <a:fld id="{EFD07F41-9CCB-42DA-80F9-AAD52E0C2F0B}"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4" name="Freeform 11"/>
          <p:cNvSpPr>
            <a:spLocks noChangeArrowheads="1"/>
          </p:cNvSpPr>
          <p:nvPr/>
        </p:nvSpPr>
        <p:spPr bwMode="auto">
          <a:xfrm flipV="1">
            <a:off x="-4763" y="714375"/>
            <a:ext cx="1589088"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3"/>
          <p:cNvSpPr>
            <a:spLocks noGrp="1"/>
          </p:cNvSpPr>
          <p:nvPr>
            <p:ph type="dt" sz="half" idx="10"/>
          </p:nvPr>
        </p:nvSpPr>
        <p:spPr/>
        <p:txBody>
          <a:bodyPr/>
          <a:lstStyle>
            <a:lvl1pPr>
              <a:defRPr/>
            </a:lvl1pPr>
          </a:lstStyle>
          <a:p>
            <a:pPr>
              <a:defRPr/>
            </a:pPr>
            <a:fld id="{0CFC9AC7-D549-46CA-B8C0-89FE1E878B5B}" type="datetimeFigureOut">
              <a:rPr lang="el-GR"/>
              <a:pPr>
                <a:defRPr/>
              </a:pPr>
              <a:t>30/3/2021</a:t>
            </a:fld>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p:txBody>
          <a:bodyPr/>
          <a:lstStyle>
            <a:lvl1pPr>
              <a:defRPr/>
            </a:lvl1pPr>
          </a:lstStyle>
          <a:p>
            <a:pPr>
              <a:defRPr/>
            </a:pPr>
            <a:fld id="{27C2F969-44BC-40F2-BCBD-4A35805DE675}"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4" name="Freeform 11"/>
          <p:cNvSpPr>
            <a:spLocks noChangeArrowheads="1"/>
          </p:cNvSpPr>
          <p:nvPr/>
        </p:nvSpPr>
        <p:spPr bwMode="auto">
          <a:xfrm flipV="1">
            <a:off x="-4763" y="3178175"/>
            <a:ext cx="1589088"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5" name="Date Placeholder 3"/>
          <p:cNvSpPr>
            <a:spLocks noGrp="1"/>
          </p:cNvSpPr>
          <p:nvPr>
            <p:ph type="dt" sz="half" idx="10"/>
          </p:nvPr>
        </p:nvSpPr>
        <p:spPr/>
        <p:txBody>
          <a:bodyPr/>
          <a:lstStyle>
            <a:lvl1pPr>
              <a:defRPr/>
            </a:lvl1pPr>
          </a:lstStyle>
          <a:p>
            <a:pPr>
              <a:defRPr/>
            </a:pPr>
            <a:fld id="{B6023682-8582-46D5-8680-FA33749FB2F2}" type="datetimeFigureOut">
              <a:rPr lang="el-GR"/>
              <a:pPr>
                <a:defRPr/>
              </a:pPr>
              <a:t>30/3/2021</a:t>
            </a:fld>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a:xfrm>
            <a:off x="531813" y="3244850"/>
            <a:ext cx="779462" cy="365125"/>
          </a:xfrm>
        </p:spPr>
        <p:txBody>
          <a:bodyPr/>
          <a:lstStyle>
            <a:lvl1pPr>
              <a:defRPr/>
            </a:lvl1pPr>
          </a:lstStyle>
          <a:p>
            <a:pPr>
              <a:defRPr/>
            </a:pPr>
            <a:fld id="{2568D55D-FEA5-456F-BC95-F5A5E08C6C9D}"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Freeform 11"/>
          <p:cNvSpPr>
            <a:spLocks noChangeArrowheads="1"/>
          </p:cNvSpPr>
          <p:nvPr/>
        </p:nvSpPr>
        <p:spPr bwMode="auto">
          <a:xfrm flipV="1">
            <a:off x="-4763" y="714375"/>
            <a:ext cx="1589088"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6" name="Date Placeholder 4"/>
          <p:cNvSpPr>
            <a:spLocks noGrp="1"/>
          </p:cNvSpPr>
          <p:nvPr>
            <p:ph type="dt" sz="half" idx="10"/>
          </p:nvPr>
        </p:nvSpPr>
        <p:spPr/>
        <p:txBody>
          <a:bodyPr/>
          <a:lstStyle>
            <a:lvl1pPr>
              <a:defRPr/>
            </a:lvl1pPr>
          </a:lstStyle>
          <a:p>
            <a:pPr>
              <a:defRPr/>
            </a:pPr>
            <a:fld id="{4214DDE0-1BF0-4276-B796-04996B41C327}" type="datetimeFigureOut">
              <a:rPr lang="el-GR"/>
              <a:pPr>
                <a:defRPr/>
              </a:pPr>
              <a:t>30/3/2021</a:t>
            </a:fld>
            <a:endParaRPr lang="el-GR"/>
          </a:p>
        </p:txBody>
      </p:sp>
      <p:sp>
        <p:nvSpPr>
          <p:cNvPr id="7" name="Footer Placeholder 5"/>
          <p:cNvSpPr>
            <a:spLocks noGrp="1"/>
          </p:cNvSpPr>
          <p:nvPr>
            <p:ph type="ftr" sz="quarter" idx="11"/>
          </p:nvPr>
        </p:nvSpPr>
        <p:spPr/>
        <p:txBody>
          <a:bodyPr/>
          <a:lstStyle>
            <a:lvl1pPr>
              <a:defRPr/>
            </a:lvl1pPr>
          </a:lstStyle>
          <a:p>
            <a:pPr>
              <a:defRPr/>
            </a:pPr>
            <a:endParaRPr lang="el-GR"/>
          </a:p>
        </p:txBody>
      </p:sp>
      <p:sp>
        <p:nvSpPr>
          <p:cNvPr id="9" name="Slide Number Placeholder 5"/>
          <p:cNvSpPr>
            <a:spLocks noGrp="1"/>
          </p:cNvSpPr>
          <p:nvPr>
            <p:ph type="sldNum" sz="quarter" idx="12"/>
          </p:nvPr>
        </p:nvSpPr>
        <p:spPr/>
        <p:txBody>
          <a:bodyPr/>
          <a:lstStyle>
            <a:lvl1pPr>
              <a:defRPr/>
            </a:lvl1pPr>
          </a:lstStyle>
          <a:p>
            <a:pPr>
              <a:defRPr/>
            </a:pPr>
            <a:fld id="{41DCF2E9-CC15-4B7A-A3D6-64B779788E68}"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7" name="Freeform 11"/>
          <p:cNvSpPr>
            <a:spLocks noChangeArrowheads="1"/>
          </p:cNvSpPr>
          <p:nvPr/>
        </p:nvSpPr>
        <p:spPr bwMode="auto">
          <a:xfrm flipV="1">
            <a:off x="-4763" y="714375"/>
            <a:ext cx="1589088"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8" name="Date Placeholder 6"/>
          <p:cNvSpPr>
            <a:spLocks noGrp="1"/>
          </p:cNvSpPr>
          <p:nvPr>
            <p:ph type="dt" sz="half" idx="10"/>
          </p:nvPr>
        </p:nvSpPr>
        <p:spPr/>
        <p:txBody>
          <a:bodyPr/>
          <a:lstStyle>
            <a:lvl1pPr>
              <a:defRPr/>
            </a:lvl1pPr>
          </a:lstStyle>
          <a:p>
            <a:pPr>
              <a:defRPr/>
            </a:pPr>
            <a:fld id="{BC56B8B2-B687-487B-BC00-2C901320BFA1}" type="datetimeFigureOut">
              <a:rPr lang="el-GR"/>
              <a:pPr>
                <a:defRPr/>
              </a:pPr>
              <a:t>30/3/2021</a:t>
            </a:fld>
            <a:endParaRPr lang="el-GR"/>
          </a:p>
        </p:txBody>
      </p:sp>
      <p:sp>
        <p:nvSpPr>
          <p:cNvPr id="9" name="Footer Placeholder 7"/>
          <p:cNvSpPr>
            <a:spLocks noGrp="1"/>
          </p:cNvSpPr>
          <p:nvPr>
            <p:ph type="ftr" sz="quarter" idx="11"/>
          </p:nvPr>
        </p:nvSpPr>
        <p:spPr/>
        <p:txBody>
          <a:bodyPr/>
          <a:lstStyle>
            <a:lvl1pPr>
              <a:defRPr/>
            </a:lvl1pPr>
          </a:lstStyle>
          <a:p>
            <a:pPr>
              <a:defRPr/>
            </a:pPr>
            <a:endParaRPr lang="el-GR"/>
          </a:p>
        </p:txBody>
      </p:sp>
      <p:sp>
        <p:nvSpPr>
          <p:cNvPr id="11" name="Slide Number Placeholder 5"/>
          <p:cNvSpPr>
            <a:spLocks noGrp="1"/>
          </p:cNvSpPr>
          <p:nvPr>
            <p:ph type="sldNum" sz="quarter" idx="12"/>
          </p:nvPr>
        </p:nvSpPr>
        <p:spPr/>
        <p:txBody>
          <a:bodyPr/>
          <a:lstStyle>
            <a:lvl1pPr>
              <a:defRPr/>
            </a:lvl1pPr>
          </a:lstStyle>
          <a:p>
            <a:pPr>
              <a:defRPr/>
            </a:pPr>
            <a:fld id="{C2B3317D-9C92-4719-B305-3C94DDF86490}"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Freeform 11"/>
          <p:cNvSpPr>
            <a:spLocks noChangeArrowheads="1"/>
          </p:cNvSpPr>
          <p:nvPr/>
        </p:nvSpPr>
        <p:spPr bwMode="auto">
          <a:xfrm flipV="1">
            <a:off x="-4763" y="714375"/>
            <a:ext cx="1589088"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4" name="Date Placeholder 2"/>
          <p:cNvSpPr>
            <a:spLocks noGrp="1"/>
          </p:cNvSpPr>
          <p:nvPr>
            <p:ph type="dt" sz="half" idx="10"/>
          </p:nvPr>
        </p:nvSpPr>
        <p:spPr/>
        <p:txBody>
          <a:bodyPr/>
          <a:lstStyle>
            <a:lvl1pPr>
              <a:defRPr/>
            </a:lvl1pPr>
          </a:lstStyle>
          <a:p>
            <a:pPr>
              <a:defRPr/>
            </a:pPr>
            <a:fld id="{F2857FA8-DDC7-4831-B1B5-37E4FBBBA984}" type="datetimeFigureOut">
              <a:rPr lang="el-GR"/>
              <a:pPr>
                <a:defRPr/>
              </a:pPr>
              <a:t>30/3/2021</a:t>
            </a:fld>
            <a:endParaRPr lang="el-GR"/>
          </a:p>
        </p:txBody>
      </p:sp>
      <p:sp>
        <p:nvSpPr>
          <p:cNvPr id="5" name="Footer Placeholder 3"/>
          <p:cNvSpPr>
            <a:spLocks noGrp="1"/>
          </p:cNvSpPr>
          <p:nvPr>
            <p:ph type="ftr" sz="quarter" idx="11"/>
          </p:nvPr>
        </p:nvSpPr>
        <p:spPr/>
        <p:txBody>
          <a:bodyPr/>
          <a:lstStyle>
            <a:lvl1pPr>
              <a:defRPr/>
            </a:lvl1pPr>
          </a:lstStyle>
          <a:p>
            <a:pPr>
              <a:defRPr/>
            </a:pPr>
            <a:endParaRPr lang="el-GR"/>
          </a:p>
        </p:txBody>
      </p:sp>
      <p:sp>
        <p:nvSpPr>
          <p:cNvPr id="6" name="Slide Number Placeholder 4"/>
          <p:cNvSpPr>
            <a:spLocks noGrp="1"/>
          </p:cNvSpPr>
          <p:nvPr>
            <p:ph type="sldNum" sz="quarter" idx="12"/>
          </p:nvPr>
        </p:nvSpPr>
        <p:spPr/>
        <p:txBody>
          <a:bodyPr/>
          <a:lstStyle>
            <a:lvl1pPr>
              <a:defRPr/>
            </a:lvl1pPr>
          </a:lstStyle>
          <a:p>
            <a:pPr>
              <a:defRPr/>
            </a:pPr>
            <a:fld id="{31B4E5C9-1B58-4609-935A-827C86615FDF}"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Freeform 11"/>
          <p:cNvSpPr>
            <a:spLocks noChangeArrowheads="1"/>
          </p:cNvSpPr>
          <p:nvPr/>
        </p:nvSpPr>
        <p:spPr bwMode="auto">
          <a:xfrm flipV="1">
            <a:off x="-4763" y="714375"/>
            <a:ext cx="1589088"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3" name="Date Placeholder 1"/>
          <p:cNvSpPr>
            <a:spLocks noGrp="1"/>
          </p:cNvSpPr>
          <p:nvPr>
            <p:ph type="dt" sz="half" idx="10"/>
          </p:nvPr>
        </p:nvSpPr>
        <p:spPr/>
        <p:txBody>
          <a:bodyPr/>
          <a:lstStyle>
            <a:lvl1pPr>
              <a:defRPr/>
            </a:lvl1pPr>
          </a:lstStyle>
          <a:p>
            <a:pPr>
              <a:defRPr/>
            </a:pPr>
            <a:fld id="{C1DCCB76-2049-4F35-8CA3-E40EB8BBDF54}" type="datetimeFigureOut">
              <a:rPr lang="el-GR"/>
              <a:pPr>
                <a:defRPr/>
              </a:pPr>
              <a:t>30/3/2021</a:t>
            </a:fld>
            <a:endParaRPr lang="el-GR"/>
          </a:p>
        </p:txBody>
      </p:sp>
      <p:sp>
        <p:nvSpPr>
          <p:cNvPr id="4" name="Footer Placeholder 2"/>
          <p:cNvSpPr>
            <a:spLocks noGrp="1"/>
          </p:cNvSpPr>
          <p:nvPr>
            <p:ph type="ftr" sz="quarter" idx="11"/>
          </p:nvPr>
        </p:nvSpPr>
        <p:spPr/>
        <p:txBody>
          <a:bodyPr/>
          <a:lstStyle>
            <a:lvl1pPr>
              <a:defRPr/>
            </a:lvl1pPr>
          </a:lstStyle>
          <a:p>
            <a:pPr>
              <a:defRPr/>
            </a:pPr>
            <a:endParaRPr lang="el-GR"/>
          </a:p>
        </p:txBody>
      </p:sp>
      <p:sp>
        <p:nvSpPr>
          <p:cNvPr id="5" name="Slide Number Placeholder 3"/>
          <p:cNvSpPr>
            <a:spLocks noGrp="1"/>
          </p:cNvSpPr>
          <p:nvPr>
            <p:ph type="sldNum" sz="quarter" idx="12"/>
          </p:nvPr>
        </p:nvSpPr>
        <p:spPr/>
        <p:txBody>
          <a:bodyPr/>
          <a:lstStyle>
            <a:lvl1pPr>
              <a:defRPr/>
            </a:lvl1pPr>
          </a:lstStyle>
          <a:p>
            <a:pPr>
              <a:defRPr/>
            </a:pPr>
            <a:fld id="{4D26E6A0-85E2-4190-A845-42B1B98817E2}"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5" name="Freeform 11"/>
          <p:cNvSpPr>
            <a:spLocks noChangeArrowheads="1"/>
          </p:cNvSpPr>
          <p:nvPr/>
        </p:nvSpPr>
        <p:spPr bwMode="auto">
          <a:xfrm flipV="1">
            <a:off x="-4763" y="714375"/>
            <a:ext cx="1589088"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6" name="Date Placeholder 4"/>
          <p:cNvSpPr>
            <a:spLocks noGrp="1"/>
          </p:cNvSpPr>
          <p:nvPr>
            <p:ph type="dt" sz="half" idx="10"/>
          </p:nvPr>
        </p:nvSpPr>
        <p:spPr/>
        <p:txBody>
          <a:bodyPr/>
          <a:lstStyle>
            <a:lvl1pPr>
              <a:defRPr/>
            </a:lvl1pPr>
          </a:lstStyle>
          <a:p>
            <a:pPr>
              <a:defRPr/>
            </a:pPr>
            <a:fld id="{B356C57E-AADE-4B4B-AF84-4C09BF481429}" type="datetimeFigureOut">
              <a:rPr lang="el-GR"/>
              <a:pPr>
                <a:defRPr/>
              </a:pPr>
              <a:t>30/3/2021</a:t>
            </a:fld>
            <a:endParaRPr lang="el-GR"/>
          </a:p>
        </p:txBody>
      </p:sp>
      <p:sp>
        <p:nvSpPr>
          <p:cNvPr id="7" name="Footer Placeholder 5"/>
          <p:cNvSpPr>
            <a:spLocks noGrp="1"/>
          </p:cNvSpPr>
          <p:nvPr>
            <p:ph type="ftr" sz="quarter" idx="11"/>
          </p:nvPr>
        </p:nvSpPr>
        <p:spPr/>
        <p:txBody>
          <a:bodyPr/>
          <a:lstStyle>
            <a:lvl1pPr>
              <a:defRPr/>
            </a:lvl1pPr>
          </a:lstStyle>
          <a:p>
            <a:pPr>
              <a:defRPr/>
            </a:pPr>
            <a:endParaRPr lang="el-GR"/>
          </a:p>
        </p:txBody>
      </p:sp>
      <p:sp>
        <p:nvSpPr>
          <p:cNvPr id="8" name="Slide Number Placeholder 6"/>
          <p:cNvSpPr>
            <a:spLocks noGrp="1"/>
          </p:cNvSpPr>
          <p:nvPr>
            <p:ph type="sldNum" sz="quarter" idx="12"/>
          </p:nvPr>
        </p:nvSpPr>
        <p:spPr/>
        <p:txBody>
          <a:bodyPr/>
          <a:lstStyle>
            <a:lvl1pPr>
              <a:defRPr/>
            </a:lvl1pPr>
          </a:lstStyle>
          <a:p>
            <a:pPr>
              <a:defRPr/>
            </a:pPr>
            <a:fld id="{53354D86-35FF-4726-958A-5C8350B70427}"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5" name="Freeform 11"/>
          <p:cNvSpPr>
            <a:spLocks noChangeArrowheads="1"/>
          </p:cNvSpPr>
          <p:nvPr/>
        </p:nvSpPr>
        <p:spPr bwMode="auto">
          <a:xfrm flipV="1">
            <a:off x="-4763" y="4911725"/>
            <a:ext cx="1589088" cy="508000"/>
          </a:xfrm>
          <a:custGeom>
            <a:avLst/>
            <a:gdLst>
              <a:gd name="T0" fmla="*/ 0 w 9248"/>
              <a:gd name="T1" fmla="*/ 0 h 10000"/>
              <a:gd name="T2" fmla="*/ 9248 w 9248"/>
              <a:gd name="T3" fmla="*/ 10000 h 10000"/>
            </a:gdLst>
            <a:ahLst/>
            <a:cxnLst/>
            <a:rect l="T0" t="T1" r="T2" b="T3"/>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miter lim="800000"/>
            <a:headEnd/>
            <a:tailEnd/>
          </a:ln>
        </p:spPr>
        <p:txBody>
          <a:bodyPr/>
          <a:lstStyle/>
          <a:p>
            <a:pPr>
              <a:defRPr/>
            </a:pPr>
            <a:endParaRPr lang="el-GR"/>
          </a:p>
        </p:txBody>
      </p:sp>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noProof="0"/>
              <a:t>Κάντε κλικ στο εικονίδιο για να προσθέσετε εικόνα</a:t>
            </a:r>
            <a:endParaRPr lang="en-US" noProof="0"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6" name="Date Placeholder 4"/>
          <p:cNvSpPr>
            <a:spLocks noGrp="1"/>
          </p:cNvSpPr>
          <p:nvPr>
            <p:ph type="dt" sz="half" idx="10"/>
          </p:nvPr>
        </p:nvSpPr>
        <p:spPr/>
        <p:txBody>
          <a:bodyPr/>
          <a:lstStyle>
            <a:lvl1pPr>
              <a:defRPr/>
            </a:lvl1pPr>
          </a:lstStyle>
          <a:p>
            <a:pPr>
              <a:defRPr/>
            </a:pPr>
            <a:fld id="{636CE10F-0625-49B6-9E60-59E89A7B5062}" type="datetimeFigureOut">
              <a:rPr lang="el-GR"/>
              <a:pPr>
                <a:defRPr/>
              </a:pPr>
              <a:t>30/3/2021</a:t>
            </a:fld>
            <a:endParaRPr lang="el-GR"/>
          </a:p>
        </p:txBody>
      </p:sp>
      <p:sp>
        <p:nvSpPr>
          <p:cNvPr id="7" name="Footer Placeholder 5"/>
          <p:cNvSpPr>
            <a:spLocks noGrp="1"/>
          </p:cNvSpPr>
          <p:nvPr>
            <p:ph type="ftr" sz="quarter" idx="11"/>
          </p:nvPr>
        </p:nvSpPr>
        <p:spPr/>
        <p:txBody>
          <a:bodyPr/>
          <a:lstStyle>
            <a:lvl1pPr>
              <a:defRPr/>
            </a:lvl1pPr>
          </a:lstStyle>
          <a:p>
            <a:pPr>
              <a:defRPr/>
            </a:pPr>
            <a:endParaRPr lang="el-GR"/>
          </a:p>
        </p:txBody>
      </p:sp>
      <p:sp>
        <p:nvSpPr>
          <p:cNvPr id="8" name="Slide Number Placeholder 6"/>
          <p:cNvSpPr>
            <a:spLocks noGrp="1"/>
          </p:cNvSpPr>
          <p:nvPr>
            <p:ph type="sldNum" sz="quarter" idx="12"/>
          </p:nvPr>
        </p:nvSpPr>
        <p:spPr>
          <a:xfrm>
            <a:off x="531813" y="4983163"/>
            <a:ext cx="779462" cy="365125"/>
          </a:xfrm>
        </p:spPr>
        <p:txBody>
          <a:bodyPr/>
          <a:lstStyle>
            <a:lvl1pPr>
              <a:defRPr/>
            </a:lvl1pPr>
          </a:lstStyle>
          <a:p>
            <a:pPr>
              <a:defRPr/>
            </a:pPr>
            <a:fld id="{6E41BAF8-7CBE-4AFB-8D31-222618B1FD06}"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026" name="Group 22"/>
          <p:cNvGrpSpPr>
            <a:grpSpLocks/>
          </p:cNvGrpSpPr>
          <p:nvPr/>
        </p:nvGrpSpPr>
        <p:grpSpPr bwMode="auto">
          <a:xfrm>
            <a:off x="0" y="228600"/>
            <a:ext cx="2851150" cy="6638925"/>
            <a:chOff x="2487613" y="285750"/>
            <a:chExt cx="2428875" cy="5654676"/>
          </a:xfrm>
        </p:grpSpPr>
        <p:sp>
          <p:nvSpPr>
            <p:cNvPr id="1046" name="Freeform 11"/>
            <p:cNvSpPr>
              <a:spLocks noChangeArrowheads="1"/>
            </p:cNvSpPr>
            <p:nvPr/>
          </p:nvSpPr>
          <p:spPr bwMode="auto">
            <a:xfrm>
              <a:off x="2487613" y="2284222"/>
              <a:ext cx="85200" cy="534098"/>
            </a:xfrm>
            <a:custGeom>
              <a:avLst/>
              <a:gdLst>
                <a:gd name="T0" fmla="*/ 0 w 22"/>
                <a:gd name="T1" fmla="*/ 0 h 136"/>
                <a:gd name="T2" fmla="*/ 22 w 22"/>
                <a:gd name="T3" fmla="*/ 136 h 136"/>
              </a:gdLst>
              <a:ahLst/>
              <a:cxnLst/>
              <a:rect l="T0" t="T1" r="T2" b="T3"/>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47" name="Freeform 12"/>
            <p:cNvSpPr>
              <a:spLocks noChangeArrowheads="1"/>
            </p:cNvSpPr>
            <p:nvPr/>
          </p:nvSpPr>
          <p:spPr bwMode="auto">
            <a:xfrm>
              <a:off x="2597156" y="2779108"/>
              <a:ext cx="550418" cy="1978191"/>
            </a:xfrm>
            <a:custGeom>
              <a:avLst/>
              <a:gdLst>
                <a:gd name="T0" fmla="*/ 0 w 140"/>
                <a:gd name="T1" fmla="*/ 0 h 504"/>
                <a:gd name="T2" fmla="*/ 140 w 140"/>
                <a:gd name="T3" fmla="*/ 504 h 504"/>
              </a:gdLst>
              <a:ahLst/>
              <a:cxnLst/>
              <a:rect l="T0" t="T1" r="T2" b="T3"/>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48" name="Freeform 13"/>
            <p:cNvSpPr>
              <a:spLocks noChangeArrowheads="1"/>
            </p:cNvSpPr>
            <p:nvPr/>
          </p:nvSpPr>
          <p:spPr bwMode="auto">
            <a:xfrm>
              <a:off x="3174622" y="4730255"/>
              <a:ext cx="519314" cy="1210171"/>
            </a:xfrm>
            <a:custGeom>
              <a:avLst/>
              <a:gdLst>
                <a:gd name="T0" fmla="*/ 0 w 132"/>
                <a:gd name="T1" fmla="*/ 0 h 308"/>
                <a:gd name="T2" fmla="*/ 132 w 132"/>
                <a:gd name="T3" fmla="*/ 308 h 308"/>
              </a:gdLst>
              <a:ahLst/>
              <a:cxnLst/>
              <a:rect l="T0" t="T1" r="T2" b="T3"/>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49" name="Freeform 14"/>
            <p:cNvSpPr>
              <a:spLocks noChangeArrowheads="1"/>
            </p:cNvSpPr>
            <p:nvPr/>
          </p:nvSpPr>
          <p:spPr bwMode="auto">
            <a:xfrm>
              <a:off x="3305804" y="5630785"/>
              <a:ext cx="146057" cy="309641"/>
            </a:xfrm>
            <a:custGeom>
              <a:avLst/>
              <a:gdLst>
                <a:gd name="T0" fmla="*/ 0 w 37"/>
                <a:gd name="T1" fmla="*/ 0 h 79"/>
                <a:gd name="T2" fmla="*/ 37 w 37"/>
                <a:gd name="T3" fmla="*/ 79 h 79"/>
              </a:gdLst>
              <a:ahLst/>
              <a:cxnLst/>
              <a:rect l="T0" t="T1" r="T2" b="T3"/>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50" name="Freeform 15"/>
            <p:cNvSpPr>
              <a:spLocks noChangeArrowheads="1"/>
            </p:cNvSpPr>
            <p:nvPr/>
          </p:nvSpPr>
          <p:spPr bwMode="auto">
            <a:xfrm>
              <a:off x="2572813" y="2818321"/>
              <a:ext cx="700533" cy="2834099"/>
            </a:xfrm>
            <a:custGeom>
              <a:avLst/>
              <a:gdLst>
                <a:gd name="T0" fmla="*/ 0 w 178"/>
                <a:gd name="T1" fmla="*/ 0 h 722"/>
                <a:gd name="T2" fmla="*/ 178 w 178"/>
                <a:gd name="T3" fmla="*/ 722 h 722"/>
              </a:gdLst>
              <a:ahLst/>
              <a:cxnLst/>
              <a:rect l="T0" t="T1" r="T2" b="T3"/>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51" name="Freeform 16"/>
            <p:cNvSpPr>
              <a:spLocks noChangeArrowheads="1"/>
            </p:cNvSpPr>
            <p:nvPr/>
          </p:nvSpPr>
          <p:spPr bwMode="auto">
            <a:xfrm>
              <a:off x="2506546" y="285750"/>
              <a:ext cx="90610" cy="2493358"/>
            </a:xfrm>
            <a:custGeom>
              <a:avLst/>
              <a:gdLst>
                <a:gd name="T0" fmla="*/ 0 w 23"/>
                <a:gd name="T1" fmla="*/ 0 h 635"/>
                <a:gd name="T2" fmla="*/ 23 w 23"/>
                <a:gd name="T3" fmla="*/ 635 h 635"/>
              </a:gdLst>
              <a:ahLst/>
              <a:cxnLst/>
              <a:rect l="T0" t="T1" r="T2" b="T3"/>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52" name="Freeform 17"/>
            <p:cNvSpPr>
              <a:spLocks noChangeArrowheads="1"/>
            </p:cNvSpPr>
            <p:nvPr/>
          </p:nvSpPr>
          <p:spPr bwMode="auto">
            <a:xfrm>
              <a:off x="2553880" y="2599273"/>
              <a:ext cx="67619" cy="420517"/>
            </a:xfrm>
            <a:custGeom>
              <a:avLst/>
              <a:gdLst>
                <a:gd name="T0" fmla="*/ 0 w 17"/>
                <a:gd name="T1" fmla="*/ 0 h 107"/>
                <a:gd name="T2" fmla="*/ 17 w 17"/>
                <a:gd name="T3" fmla="*/ 107 h 107"/>
              </a:gdLst>
              <a:ahLst/>
              <a:cxnLst/>
              <a:rect l="T0" t="T1" r="T2" b="T3"/>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53" name="Freeform 18"/>
            <p:cNvSpPr>
              <a:spLocks noChangeArrowheads="1"/>
            </p:cNvSpPr>
            <p:nvPr/>
          </p:nvSpPr>
          <p:spPr bwMode="auto">
            <a:xfrm>
              <a:off x="3143518" y="4757298"/>
              <a:ext cx="162286" cy="873487"/>
            </a:xfrm>
            <a:custGeom>
              <a:avLst/>
              <a:gdLst>
                <a:gd name="T0" fmla="*/ 0 w 41"/>
                <a:gd name="T1" fmla="*/ 0 h 222"/>
                <a:gd name="T2" fmla="*/ 41 w 41"/>
                <a:gd name="T3" fmla="*/ 222 h 222"/>
              </a:gdLst>
              <a:ahLst/>
              <a:cxnLst/>
              <a:rect l="T0" t="T1" r="T2" b="T3"/>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54" name="Freeform 19"/>
            <p:cNvSpPr>
              <a:spLocks noChangeArrowheads="1"/>
            </p:cNvSpPr>
            <p:nvPr/>
          </p:nvSpPr>
          <p:spPr bwMode="auto">
            <a:xfrm>
              <a:off x="3147575" y="1282282"/>
              <a:ext cx="1768913" cy="3447973"/>
            </a:xfrm>
            <a:custGeom>
              <a:avLst/>
              <a:gdLst>
                <a:gd name="T0" fmla="*/ 0 w 450"/>
                <a:gd name="T1" fmla="*/ 0 h 878"/>
                <a:gd name="T2" fmla="*/ 450 w 450"/>
                <a:gd name="T3" fmla="*/ 878 h 878"/>
              </a:gdLst>
              <a:ahLst/>
              <a:cxnLst/>
              <a:rect l="T0" t="T1" r="T2" b="T3"/>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55" name="Freeform 20"/>
            <p:cNvSpPr>
              <a:spLocks noChangeArrowheads="1"/>
            </p:cNvSpPr>
            <p:nvPr/>
          </p:nvSpPr>
          <p:spPr bwMode="auto">
            <a:xfrm>
              <a:off x="3273346" y="5652419"/>
              <a:ext cx="137943" cy="288007"/>
            </a:xfrm>
            <a:custGeom>
              <a:avLst/>
              <a:gdLst>
                <a:gd name="T0" fmla="*/ 0 w 35"/>
                <a:gd name="T1" fmla="*/ 0 h 73"/>
                <a:gd name="T2" fmla="*/ 35 w 35"/>
                <a:gd name="T3" fmla="*/ 73 h 73"/>
              </a:gdLst>
              <a:ahLst/>
              <a:cxnLst/>
              <a:rect l="T0" t="T1" r="T2" b="T3"/>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56" name="Freeform 21"/>
            <p:cNvSpPr>
              <a:spLocks noChangeArrowheads="1"/>
            </p:cNvSpPr>
            <p:nvPr/>
          </p:nvSpPr>
          <p:spPr bwMode="auto">
            <a:xfrm>
              <a:off x="3143518" y="4655887"/>
              <a:ext cx="31104" cy="189300"/>
            </a:xfrm>
            <a:custGeom>
              <a:avLst/>
              <a:gdLst>
                <a:gd name="T0" fmla="*/ 0 w 8"/>
                <a:gd name="T1" fmla="*/ 0 h 48"/>
                <a:gd name="T2" fmla="*/ 8 w 8"/>
                <a:gd name="T3" fmla="*/ 48 h 48"/>
              </a:gdLst>
              <a:ahLst/>
              <a:cxnLst/>
              <a:rect l="T0" t="T1" r="T2" b="T3"/>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w="9525">
              <a:noFill/>
              <a:miter lim="800000"/>
              <a:headEnd/>
              <a:tailEnd/>
            </a:ln>
          </p:spPr>
          <p:txBody>
            <a:bodyPr/>
            <a:lstStyle/>
            <a:p>
              <a:pPr>
                <a:defRPr/>
              </a:pPr>
              <a:endParaRPr lang="el-GR"/>
            </a:p>
          </p:txBody>
        </p:sp>
        <p:sp>
          <p:nvSpPr>
            <p:cNvPr id="1057" name="Freeform 22"/>
            <p:cNvSpPr>
              <a:spLocks noChangeArrowheads="1"/>
            </p:cNvSpPr>
            <p:nvPr/>
          </p:nvSpPr>
          <p:spPr bwMode="auto">
            <a:xfrm>
              <a:off x="3211137" y="5410385"/>
              <a:ext cx="204209" cy="530041"/>
            </a:xfrm>
            <a:custGeom>
              <a:avLst/>
              <a:gdLst>
                <a:gd name="T0" fmla="*/ 0 w 52"/>
                <a:gd name="T1" fmla="*/ 0 h 135"/>
                <a:gd name="T2" fmla="*/ 52 w 52"/>
                <a:gd name="T3" fmla="*/ 135 h 135"/>
              </a:gdLst>
              <a:ahLst/>
              <a:cxnLst/>
              <a:rect l="T0" t="T1" r="T2" b="T3"/>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w="9525">
              <a:noFill/>
              <a:miter lim="800000"/>
              <a:headEnd/>
              <a:tailEnd/>
            </a:ln>
          </p:spPr>
          <p:txBody>
            <a:bodyPr/>
            <a:lstStyle/>
            <a:p>
              <a:pPr>
                <a:defRPr/>
              </a:pPr>
              <a:endParaRPr lang="el-GR"/>
            </a:p>
          </p:txBody>
        </p:sp>
      </p:grpSp>
      <p:grpSp>
        <p:nvGrpSpPr>
          <p:cNvPr id="1027" name="Group 9"/>
          <p:cNvGrpSpPr>
            <a:grpSpLocks/>
          </p:cNvGrpSpPr>
          <p:nvPr/>
        </p:nvGrpSpPr>
        <p:grpSpPr bwMode="auto">
          <a:xfrm>
            <a:off x="26988" y="0"/>
            <a:ext cx="2357437" cy="6853238"/>
            <a:chOff x="6627813" y="194833"/>
            <a:chExt cx="1952625" cy="5678918"/>
          </a:xfrm>
        </p:grpSpPr>
        <p:sp>
          <p:nvSpPr>
            <p:cNvPr id="1034" name="Freeform 27"/>
            <p:cNvSpPr>
              <a:spLocks noChangeArrowheads="1"/>
            </p:cNvSpPr>
            <p:nvPr/>
          </p:nvSpPr>
          <p:spPr bwMode="auto">
            <a:xfrm>
              <a:off x="6627813" y="194833"/>
              <a:ext cx="408933" cy="3646504"/>
            </a:xfrm>
            <a:custGeom>
              <a:avLst/>
              <a:gdLst>
                <a:gd name="T0" fmla="*/ 0 w 103"/>
                <a:gd name="T1" fmla="*/ 0 h 920"/>
                <a:gd name="T2" fmla="*/ 103 w 103"/>
                <a:gd name="T3" fmla="*/ 920 h 920"/>
              </a:gdLst>
              <a:ahLst/>
              <a:cxnLst/>
              <a:rect l="T0" t="T1" r="T2" b="T3"/>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9525">
              <a:noFill/>
              <a:miter lim="800000"/>
              <a:headEnd/>
              <a:tailEnd/>
            </a:ln>
          </p:spPr>
          <p:txBody>
            <a:bodyPr/>
            <a:lstStyle/>
            <a:p>
              <a:pPr>
                <a:defRPr/>
              </a:pPr>
              <a:endParaRPr lang="el-GR"/>
            </a:p>
          </p:txBody>
        </p:sp>
        <p:sp>
          <p:nvSpPr>
            <p:cNvPr id="1035" name="Freeform 28"/>
            <p:cNvSpPr>
              <a:spLocks noChangeArrowheads="1"/>
            </p:cNvSpPr>
            <p:nvPr/>
          </p:nvSpPr>
          <p:spPr bwMode="auto">
            <a:xfrm>
              <a:off x="7061730" y="3771618"/>
              <a:ext cx="349763" cy="1310216"/>
            </a:xfrm>
            <a:custGeom>
              <a:avLst/>
              <a:gdLst>
                <a:gd name="T0" fmla="*/ 0 w 88"/>
                <a:gd name="T1" fmla="*/ 0 h 330"/>
                <a:gd name="T2" fmla="*/ 88 w 88"/>
                <a:gd name="T3" fmla="*/ 330 h 330"/>
              </a:gdLst>
              <a:ahLst/>
              <a:cxnLst/>
              <a:rect l="T0" t="T1" r="T2" b="T3"/>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9525">
              <a:noFill/>
              <a:miter lim="800000"/>
              <a:headEnd/>
              <a:tailEnd/>
            </a:ln>
          </p:spPr>
          <p:txBody>
            <a:bodyPr/>
            <a:lstStyle/>
            <a:p>
              <a:pPr>
                <a:defRPr/>
              </a:pPr>
              <a:endParaRPr lang="el-GR"/>
            </a:p>
          </p:txBody>
        </p:sp>
        <p:sp>
          <p:nvSpPr>
            <p:cNvPr id="1036" name="Freeform 29"/>
            <p:cNvSpPr>
              <a:spLocks noChangeArrowheads="1"/>
            </p:cNvSpPr>
            <p:nvPr/>
          </p:nvSpPr>
          <p:spPr bwMode="auto">
            <a:xfrm>
              <a:off x="7439105" y="5052893"/>
              <a:ext cx="357653" cy="820858"/>
            </a:xfrm>
            <a:custGeom>
              <a:avLst/>
              <a:gdLst>
                <a:gd name="T0" fmla="*/ 0 w 90"/>
                <a:gd name="T1" fmla="*/ 0 h 207"/>
                <a:gd name="T2" fmla="*/ 90 w 90"/>
                <a:gd name="T3" fmla="*/ 207 h 207"/>
              </a:gdLst>
              <a:ahLst/>
              <a:cxnLst/>
              <a:rect l="T0" t="T1" r="T2" b="T3"/>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9525">
              <a:noFill/>
              <a:miter lim="800000"/>
              <a:headEnd/>
              <a:tailEnd/>
            </a:ln>
          </p:spPr>
          <p:txBody>
            <a:bodyPr/>
            <a:lstStyle/>
            <a:p>
              <a:pPr>
                <a:defRPr/>
              </a:pPr>
              <a:endParaRPr lang="el-GR"/>
            </a:p>
          </p:txBody>
        </p:sp>
        <p:sp>
          <p:nvSpPr>
            <p:cNvPr id="1037" name="Freeform 30"/>
            <p:cNvSpPr>
              <a:spLocks noChangeArrowheads="1"/>
            </p:cNvSpPr>
            <p:nvPr/>
          </p:nvSpPr>
          <p:spPr bwMode="auto">
            <a:xfrm>
              <a:off x="7036746" y="3811082"/>
              <a:ext cx="457585" cy="1853508"/>
            </a:xfrm>
            <a:custGeom>
              <a:avLst/>
              <a:gdLst>
                <a:gd name="T0" fmla="*/ 0 w 115"/>
                <a:gd name="T1" fmla="*/ 0 h 467"/>
                <a:gd name="T2" fmla="*/ 115 w 115"/>
                <a:gd name="T3" fmla="*/ 467 h 467"/>
              </a:gdLst>
              <a:ahLst/>
              <a:cxnLst/>
              <a:rect l="T0" t="T1" r="T2" b="T3"/>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9525">
              <a:noFill/>
              <a:miter lim="800000"/>
              <a:headEnd/>
              <a:tailEnd/>
            </a:ln>
          </p:spPr>
          <p:txBody>
            <a:bodyPr/>
            <a:lstStyle/>
            <a:p>
              <a:pPr>
                <a:defRPr/>
              </a:pPr>
              <a:endParaRPr lang="el-GR"/>
            </a:p>
          </p:txBody>
        </p:sp>
        <p:sp>
          <p:nvSpPr>
            <p:cNvPr id="1038" name="Freeform 31"/>
            <p:cNvSpPr>
              <a:spLocks noChangeArrowheads="1"/>
            </p:cNvSpPr>
            <p:nvPr/>
          </p:nvSpPr>
          <p:spPr bwMode="auto">
            <a:xfrm>
              <a:off x="6993355" y="1263001"/>
              <a:ext cx="144639" cy="2508617"/>
            </a:xfrm>
            <a:custGeom>
              <a:avLst/>
              <a:gdLst>
                <a:gd name="T0" fmla="*/ 0 w 36"/>
                <a:gd name="T1" fmla="*/ 0 h 633"/>
                <a:gd name="T2" fmla="*/ 36 w 36"/>
                <a:gd name="T3" fmla="*/ 633 h 633"/>
              </a:gdLst>
              <a:ahLst/>
              <a:cxnLst/>
              <a:rect l="T0" t="T1" r="T2" b="T3"/>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9525">
              <a:noFill/>
              <a:miter lim="800000"/>
              <a:headEnd/>
              <a:tailEnd/>
            </a:ln>
          </p:spPr>
          <p:txBody>
            <a:bodyPr/>
            <a:lstStyle/>
            <a:p>
              <a:pPr>
                <a:defRPr/>
              </a:pPr>
              <a:endParaRPr lang="el-GR"/>
            </a:p>
          </p:txBody>
        </p:sp>
        <p:sp>
          <p:nvSpPr>
            <p:cNvPr id="1039" name="Freeform 32"/>
            <p:cNvSpPr>
              <a:spLocks noChangeArrowheads="1"/>
            </p:cNvSpPr>
            <p:nvPr/>
          </p:nvSpPr>
          <p:spPr bwMode="auto">
            <a:xfrm>
              <a:off x="7525889" y="5640911"/>
              <a:ext cx="111767" cy="232840"/>
            </a:xfrm>
            <a:custGeom>
              <a:avLst/>
              <a:gdLst>
                <a:gd name="T0" fmla="*/ 0 w 28"/>
                <a:gd name="T1" fmla="*/ 0 h 59"/>
                <a:gd name="T2" fmla="*/ 28 w 28"/>
                <a:gd name="T3" fmla="*/ 59 h 59"/>
              </a:gdLst>
              <a:ahLst/>
              <a:cxnLst/>
              <a:rect l="T0" t="T1" r="T2" b="T3"/>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9525">
              <a:noFill/>
              <a:miter lim="800000"/>
              <a:headEnd/>
              <a:tailEnd/>
            </a:ln>
          </p:spPr>
          <p:txBody>
            <a:bodyPr/>
            <a:lstStyle/>
            <a:p>
              <a:pPr>
                <a:defRPr/>
              </a:pPr>
              <a:endParaRPr lang="el-GR"/>
            </a:p>
          </p:txBody>
        </p:sp>
        <p:sp>
          <p:nvSpPr>
            <p:cNvPr id="1040" name="Freeform 33"/>
            <p:cNvSpPr>
              <a:spLocks noChangeArrowheads="1"/>
            </p:cNvSpPr>
            <p:nvPr/>
          </p:nvSpPr>
          <p:spPr bwMode="auto">
            <a:xfrm>
              <a:off x="7020967" y="3599290"/>
              <a:ext cx="68375" cy="423584"/>
            </a:xfrm>
            <a:custGeom>
              <a:avLst/>
              <a:gdLst>
                <a:gd name="T0" fmla="*/ 0 w 17"/>
                <a:gd name="T1" fmla="*/ 0 h 107"/>
                <a:gd name="T2" fmla="*/ 17 w 17"/>
                <a:gd name="T3" fmla="*/ 107 h 107"/>
              </a:gdLst>
              <a:ahLst/>
              <a:cxnLst/>
              <a:rect l="T0" t="T1" r="T2" b="T3"/>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9525">
              <a:noFill/>
              <a:miter lim="800000"/>
              <a:headEnd/>
              <a:tailEnd/>
            </a:ln>
          </p:spPr>
          <p:txBody>
            <a:bodyPr/>
            <a:lstStyle/>
            <a:p>
              <a:pPr>
                <a:defRPr/>
              </a:pPr>
              <a:endParaRPr lang="el-GR"/>
            </a:p>
          </p:txBody>
        </p:sp>
        <p:sp>
          <p:nvSpPr>
            <p:cNvPr id="1041" name="Freeform 34"/>
            <p:cNvSpPr>
              <a:spLocks noChangeArrowheads="1"/>
            </p:cNvSpPr>
            <p:nvPr/>
          </p:nvSpPr>
          <p:spPr bwMode="auto">
            <a:xfrm>
              <a:off x="7411493" y="2802110"/>
              <a:ext cx="1168945" cy="2250783"/>
            </a:xfrm>
            <a:custGeom>
              <a:avLst/>
              <a:gdLst>
                <a:gd name="T0" fmla="*/ 0 w 294"/>
                <a:gd name="T1" fmla="*/ 0 h 568"/>
                <a:gd name="T2" fmla="*/ 294 w 294"/>
                <a:gd name="T3" fmla="*/ 568 h 568"/>
              </a:gdLst>
              <a:ahLst/>
              <a:cxnLst/>
              <a:rect l="T0" t="T1" r="T2" b="T3"/>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9525">
              <a:noFill/>
              <a:miter lim="800000"/>
              <a:headEnd/>
              <a:tailEnd/>
            </a:ln>
          </p:spPr>
          <p:txBody>
            <a:bodyPr/>
            <a:lstStyle/>
            <a:p>
              <a:pPr>
                <a:defRPr/>
              </a:pPr>
              <a:endParaRPr lang="el-GR"/>
            </a:p>
          </p:txBody>
        </p:sp>
        <p:sp>
          <p:nvSpPr>
            <p:cNvPr id="1042" name="Freeform 35"/>
            <p:cNvSpPr>
              <a:spLocks noChangeArrowheads="1"/>
            </p:cNvSpPr>
            <p:nvPr/>
          </p:nvSpPr>
          <p:spPr bwMode="auto">
            <a:xfrm>
              <a:off x="7494331" y="5664590"/>
              <a:ext cx="99932" cy="209161"/>
            </a:xfrm>
            <a:custGeom>
              <a:avLst/>
              <a:gdLst>
                <a:gd name="T0" fmla="*/ 0 w 25"/>
                <a:gd name="T1" fmla="*/ 0 h 53"/>
                <a:gd name="T2" fmla="*/ 25 w 25"/>
                <a:gd name="T3" fmla="*/ 53 h 53"/>
              </a:gdLst>
              <a:ahLst/>
              <a:cxnLst/>
              <a:rect l="T0" t="T1" r="T2" b="T3"/>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9525">
              <a:noFill/>
              <a:miter lim="800000"/>
              <a:headEnd/>
              <a:tailEnd/>
            </a:ln>
          </p:spPr>
          <p:txBody>
            <a:bodyPr/>
            <a:lstStyle/>
            <a:p>
              <a:pPr>
                <a:defRPr/>
              </a:pPr>
              <a:endParaRPr lang="el-GR"/>
            </a:p>
          </p:txBody>
        </p:sp>
        <p:sp>
          <p:nvSpPr>
            <p:cNvPr id="1043" name="Freeform 36"/>
            <p:cNvSpPr>
              <a:spLocks noChangeArrowheads="1"/>
            </p:cNvSpPr>
            <p:nvPr/>
          </p:nvSpPr>
          <p:spPr bwMode="auto">
            <a:xfrm>
              <a:off x="7411493" y="5081833"/>
              <a:ext cx="114396" cy="559078"/>
            </a:xfrm>
            <a:custGeom>
              <a:avLst/>
              <a:gdLst>
                <a:gd name="T0" fmla="*/ 0 w 29"/>
                <a:gd name="T1" fmla="*/ 0 h 141"/>
                <a:gd name="T2" fmla="*/ 29 w 29"/>
                <a:gd name="T3" fmla="*/ 141 h 141"/>
              </a:gdLst>
              <a:ahLst/>
              <a:cxnLst/>
              <a:rect l="T0" t="T1" r="T2" b="T3"/>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9525">
              <a:noFill/>
              <a:miter lim="800000"/>
              <a:headEnd/>
              <a:tailEnd/>
            </a:ln>
          </p:spPr>
          <p:txBody>
            <a:bodyPr/>
            <a:lstStyle/>
            <a:p>
              <a:pPr>
                <a:defRPr/>
              </a:pPr>
              <a:endParaRPr lang="el-GR"/>
            </a:p>
          </p:txBody>
        </p:sp>
        <p:sp>
          <p:nvSpPr>
            <p:cNvPr id="1044" name="Freeform 37"/>
            <p:cNvSpPr>
              <a:spLocks noChangeArrowheads="1"/>
            </p:cNvSpPr>
            <p:nvPr/>
          </p:nvSpPr>
          <p:spPr bwMode="auto">
            <a:xfrm>
              <a:off x="7411493" y="4977910"/>
              <a:ext cx="32872" cy="189429"/>
            </a:xfrm>
            <a:custGeom>
              <a:avLst/>
              <a:gdLst>
                <a:gd name="T0" fmla="*/ 0 w 8"/>
                <a:gd name="T1" fmla="*/ 0 h 48"/>
                <a:gd name="T2" fmla="*/ 8 w 8"/>
                <a:gd name="T3" fmla="*/ 48 h 48"/>
              </a:gdLst>
              <a:ahLst/>
              <a:cxnLst/>
              <a:rect l="T0" t="T1" r="T2" b="T3"/>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9525">
              <a:noFill/>
              <a:miter lim="800000"/>
              <a:headEnd/>
              <a:tailEnd/>
            </a:ln>
          </p:spPr>
          <p:txBody>
            <a:bodyPr/>
            <a:lstStyle/>
            <a:p>
              <a:pPr>
                <a:defRPr/>
              </a:pPr>
              <a:endParaRPr lang="el-GR"/>
            </a:p>
          </p:txBody>
        </p:sp>
        <p:sp>
          <p:nvSpPr>
            <p:cNvPr id="1045" name="Freeform 38"/>
            <p:cNvSpPr>
              <a:spLocks noChangeArrowheads="1"/>
            </p:cNvSpPr>
            <p:nvPr/>
          </p:nvSpPr>
          <p:spPr bwMode="auto">
            <a:xfrm>
              <a:off x="7439105" y="5434381"/>
              <a:ext cx="174882" cy="439370"/>
            </a:xfrm>
            <a:custGeom>
              <a:avLst/>
              <a:gdLst>
                <a:gd name="T0" fmla="*/ 0 w 44"/>
                <a:gd name="T1" fmla="*/ 0 h 111"/>
                <a:gd name="T2" fmla="*/ 44 w 44"/>
                <a:gd name="T3" fmla="*/ 111 h 111"/>
              </a:gdLst>
              <a:ahLst/>
              <a:cxnLst/>
              <a:rect l="T0" t="T1" r="T2" b="T3"/>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9525">
              <a:noFill/>
              <a:miter lim="800000"/>
              <a:headEnd/>
              <a:tailEnd/>
            </a:ln>
          </p:spPr>
          <p:txBody>
            <a:bodyPr/>
            <a:lstStyle/>
            <a:p>
              <a:pPr>
                <a:defRPr/>
              </a:pPr>
              <a:endParaRPr lang="el-GR"/>
            </a:p>
          </p:txBody>
        </p:sp>
      </p:grpSp>
      <p:sp>
        <p:nvSpPr>
          <p:cNvPr id="7" name="Rectangle 6"/>
          <p:cNvSpPr/>
          <p:nvPr/>
        </p:nvSpPr>
        <p:spPr>
          <a:xfrm>
            <a:off x="0" y="0"/>
            <a:ext cx="182563"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p:cNvSpPr>
            <a:spLocks noGrp="1"/>
          </p:cNvSpPr>
          <p:nvPr>
            <p:ph type="title"/>
          </p:nvPr>
        </p:nvSpPr>
        <p:spPr bwMode="auto">
          <a:xfrm>
            <a:off x="2592388" y="623888"/>
            <a:ext cx="8912225" cy="12811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a:t>Κάντε κλικ για να επεξεργαστείτε τον τίτλο υποδείγματος</a:t>
            </a:r>
            <a:endParaRPr lang="en-US"/>
          </a:p>
        </p:txBody>
      </p:sp>
      <p:sp>
        <p:nvSpPr>
          <p:cNvPr id="1030" name="Text Placeholder 2"/>
          <p:cNvSpPr>
            <a:spLocks noGrp="1"/>
          </p:cNvSpPr>
          <p:nvPr>
            <p:ph type="body" idx="1"/>
          </p:nvPr>
        </p:nvSpPr>
        <p:spPr bwMode="auto">
          <a:xfrm>
            <a:off x="2589213" y="2133600"/>
            <a:ext cx="89154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2"/>
          </p:nvPr>
        </p:nvSpPr>
        <p:spPr>
          <a:xfrm>
            <a:off x="10361613" y="6130925"/>
            <a:ext cx="1146175" cy="369888"/>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cs typeface="+mn-cs"/>
              </a:defRPr>
            </a:lvl1pPr>
          </a:lstStyle>
          <a:p>
            <a:pPr>
              <a:defRPr/>
            </a:pPr>
            <a:fld id="{ECA9C87F-943A-40F0-932E-B780C1A75099}" type="datetimeFigureOut">
              <a:rPr lang="el-GR"/>
              <a:pPr>
                <a:defRPr/>
              </a:pPr>
              <a:t>30/3/2021</a:t>
            </a:fld>
            <a:endParaRPr lang="el-GR"/>
          </a:p>
        </p:txBody>
      </p:sp>
      <p:sp>
        <p:nvSpPr>
          <p:cNvPr id="5" name="Footer Placeholder 4"/>
          <p:cNvSpPr>
            <a:spLocks noGrp="1"/>
          </p:cNvSpPr>
          <p:nvPr>
            <p:ph type="ftr" sz="quarter" idx="3"/>
          </p:nvPr>
        </p:nvSpPr>
        <p:spPr>
          <a:xfrm>
            <a:off x="2589213" y="6135688"/>
            <a:ext cx="7620000"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cs typeface="+mn-cs"/>
              </a:defRPr>
            </a:lvl1pPr>
          </a:lstStyle>
          <a:p>
            <a:pPr>
              <a:defRPr/>
            </a:pPr>
            <a:endParaRPr lang="el-GR"/>
          </a:p>
        </p:txBody>
      </p:sp>
      <p:sp>
        <p:nvSpPr>
          <p:cNvPr id="6" name="Slide Number Placeholder 5"/>
          <p:cNvSpPr>
            <a:spLocks noGrp="1"/>
          </p:cNvSpPr>
          <p:nvPr>
            <p:ph type="sldNum" sz="quarter" idx="4"/>
          </p:nvPr>
        </p:nvSpPr>
        <p:spPr bwMode="gray">
          <a:xfrm>
            <a:off x="531813" y="787400"/>
            <a:ext cx="779462" cy="365125"/>
          </a:xfrm>
          <a:prstGeom prst="rect">
            <a:avLst/>
          </a:prstGeom>
        </p:spPr>
        <p:txBody>
          <a:bodyPr vert="horz" lIns="91440" tIns="45720" rIns="91440" bIns="45720" rtlCol="0" anchor="ctr"/>
          <a:lstStyle>
            <a:lvl1pPr algn="r" fontAlgn="auto">
              <a:spcBef>
                <a:spcPts val="0"/>
              </a:spcBef>
              <a:spcAft>
                <a:spcPts val="0"/>
              </a:spcAft>
              <a:defRPr sz="2000">
                <a:solidFill>
                  <a:srgbClr val="FEFFFF"/>
                </a:solidFill>
                <a:latin typeface="+mn-lt"/>
                <a:cs typeface="+mn-cs"/>
              </a:defRPr>
            </a:lvl1pPr>
          </a:lstStyle>
          <a:p>
            <a:pPr>
              <a:defRPr/>
            </a:pPr>
            <a:fld id="{F72E3B29-4B4D-4F70-95BD-AEA965886E96}"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 id="2147483806" r:id="rId12"/>
    <p:sldLayoutId id="2147483807" r:id="rId13"/>
    <p:sldLayoutId id="2147483808" r:id="rId14"/>
    <p:sldLayoutId id="2147483809" r:id="rId15"/>
    <p:sldLayoutId id="2147483810" r:id="rId16"/>
  </p:sldLayoutIdLst>
  <p:txStyles>
    <p:titleStyle>
      <a:lvl1pPr algn="l" defTabSz="457200" rtl="0" eaLnBrk="0" fontAlgn="base" hangingPunct="0">
        <a:spcBef>
          <a:spcPct val="0"/>
        </a:spcBef>
        <a:spcAft>
          <a:spcPct val="0"/>
        </a:spcAft>
        <a:defRPr sz="3600" kern="1200">
          <a:solidFill>
            <a:srgbClr val="262626"/>
          </a:solidFill>
          <a:latin typeface="+mj-lt"/>
          <a:ea typeface="+mj-ea"/>
          <a:cs typeface="+mj-cs"/>
        </a:defRPr>
      </a:lvl1pPr>
      <a:lvl2pPr algn="l" defTabSz="457200" rtl="0" eaLnBrk="0" fontAlgn="base" hangingPunct="0">
        <a:spcBef>
          <a:spcPct val="0"/>
        </a:spcBef>
        <a:spcAft>
          <a:spcPct val="0"/>
        </a:spcAft>
        <a:defRPr sz="3600">
          <a:solidFill>
            <a:srgbClr val="262626"/>
          </a:solidFill>
          <a:latin typeface="Century Gothic" pitchFamily="34" charset="0"/>
        </a:defRPr>
      </a:lvl2pPr>
      <a:lvl3pPr algn="l" defTabSz="457200" rtl="0" eaLnBrk="0" fontAlgn="base" hangingPunct="0">
        <a:spcBef>
          <a:spcPct val="0"/>
        </a:spcBef>
        <a:spcAft>
          <a:spcPct val="0"/>
        </a:spcAft>
        <a:defRPr sz="3600">
          <a:solidFill>
            <a:srgbClr val="262626"/>
          </a:solidFill>
          <a:latin typeface="Century Gothic" pitchFamily="34" charset="0"/>
        </a:defRPr>
      </a:lvl3pPr>
      <a:lvl4pPr algn="l" defTabSz="457200" rtl="0" eaLnBrk="0" fontAlgn="base" hangingPunct="0">
        <a:spcBef>
          <a:spcPct val="0"/>
        </a:spcBef>
        <a:spcAft>
          <a:spcPct val="0"/>
        </a:spcAft>
        <a:defRPr sz="3600">
          <a:solidFill>
            <a:srgbClr val="262626"/>
          </a:solidFill>
          <a:latin typeface="Century Gothic" pitchFamily="34" charset="0"/>
        </a:defRPr>
      </a:lvl4pPr>
      <a:lvl5pPr algn="l" defTabSz="457200" rtl="0" eaLnBrk="0" fontAlgn="base" hangingPunct="0">
        <a:spcBef>
          <a:spcPct val="0"/>
        </a:spcBef>
        <a:spcAft>
          <a:spcPct val="0"/>
        </a:spcAft>
        <a:defRPr sz="3600">
          <a:solidFill>
            <a:srgbClr val="262626"/>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Font typeface="Wingdings 3" pitchFamily="18" charset="2"/>
        <a:buChar char=""/>
        <a:defRPr sz="3200"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p:cNvPr>
          <p:cNvSpPr>
            <a:spLocks noGrp="1"/>
          </p:cNvSpPr>
          <p:nvPr>
            <p:ph idx="1"/>
          </p:nvPr>
        </p:nvSpPr>
        <p:spPr>
          <a:xfrm>
            <a:off x="0" y="685800"/>
            <a:ext cx="12072938" cy="5111750"/>
          </a:xfrm>
        </p:spPr>
        <p:txBody>
          <a:bodyPr>
            <a:normAutofit/>
          </a:bodyPr>
          <a:lstStyle/>
          <a:p>
            <a:pPr marL="0" indent="0" algn="ctr" eaLnBrk="1" hangingPunct="1">
              <a:buFont typeface="Wingdings 3" pitchFamily="18" charset="2"/>
              <a:buNone/>
            </a:pPr>
            <a:r>
              <a:rPr lang="el-GR" sz="5400" dirty="0">
                <a:effectLst>
                  <a:outerShdw blurRad="38100" dist="38100" dir="2700000" algn="tl">
                    <a:srgbClr val="C0C0C0"/>
                  </a:outerShdw>
                </a:effectLst>
              </a:rPr>
              <a:t>ΑΠΟΛΟΓΙΣΜΟΣ ΔΡΑΣΗΣ</a:t>
            </a:r>
          </a:p>
          <a:p>
            <a:pPr marL="0" indent="0" algn="ctr" eaLnBrk="1" hangingPunct="1">
              <a:buFont typeface="Wingdings 3" pitchFamily="18" charset="2"/>
              <a:buNone/>
            </a:pPr>
            <a:r>
              <a:rPr lang="el-GR" sz="5400" dirty="0">
                <a:effectLst>
                  <a:outerShdw blurRad="38100" dist="38100" dir="2700000" algn="tl">
                    <a:srgbClr val="C0C0C0"/>
                  </a:outerShdw>
                </a:effectLst>
              </a:rPr>
              <a:t>ΓΕΝΙΚΗ ΔΙΕΥΘΥΝΣΗ </a:t>
            </a:r>
            <a:endParaRPr lang="el-GR" sz="5400" dirty="0">
              <a:effectLst>
                <a:outerShdw blurRad="38100" dist="38100" dir="2700000" algn="tl">
                  <a:srgbClr val="C0C0C0"/>
                </a:outerShdw>
              </a:effectLst>
              <a:latin typeface="Arial" charset="0"/>
            </a:endParaRPr>
          </a:p>
          <a:p>
            <a:pPr marL="0" indent="0" algn="ctr" eaLnBrk="1" hangingPunct="1">
              <a:buFont typeface="Wingdings 3" pitchFamily="18" charset="2"/>
              <a:buNone/>
            </a:pPr>
            <a:r>
              <a:rPr lang="el-GR" sz="5400" dirty="0">
                <a:effectLst>
                  <a:outerShdw blurRad="38100" dist="38100" dir="2700000" algn="tl">
                    <a:srgbClr val="C0C0C0"/>
                  </a:outerShdw>
                </a:effectLst>
              </a:rPr>
              <a:t>ΜΕΤΑΦΟΡΩΝ &amp; ΕΠΙΚΟΙΝΩΝΙΩΝ</a:t>
            </a:r>
            <a:r>
              <a:rPr lang="el-GR" sz="5400" dirty="0">
                <a:effectLst>
                  <a:outerShdw blurRad="38100" dist="38100" dir="2700000" algn="tl">
                    <a:srgbClr val="C0C0C0"/>
                  </a:outerShdw>
                </a:effectLst>
                <a:latin typeface="Arial" charset="0"/>
              </a:rPr>
              <a:t> </a:t>
            </a:r>
          </a:p>
          <a:p>
            <a:pPr marL="0" indent="0" algn="ctr" eaLnBrk="1" hangingPunct="1">
              <a:buFont typeface="Wingdings 3" pitchFamily="18" charset="2"/>
              <a:buNone/>
            </a:pPr>
            <a:r>
              <a:rPr lang="el-GR" sz="5400" dirty="0">
                <a:effectLst>
                  <a:outerShdw blurRad="38100" dist="38100" dir="2700000" algn="tl">
                    <a:srgbClr val="C0C0C0"/>
                  </a:outerShdw>
                </a:effectLst>
              </a:rPr>
              <a:t>ΠΕΡΙΦΕΡΕΙΑΣ ΑΤΤΙΚΗΣ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650" name="Θέση περιεχομένου 3"/>
          <p:cNvGraphicFramePr>
            <a:graphicFrameLocks noGrp="1"/>
          </p:cNvGraphicFramePr>
          <p:nvPr>
            <p:ph idx="1"/>
          </p:nvPr>
        </p:nvGraphicFramePr>
        <p:xfrm>
          <a:off x="2589213" y="2133600"/>
          <a:ext cx="8915400" cy="3778250"/>
        </p:xfrm>
        <a:graphic>
          <a:graphicData uri="http://schemas.openxmlformats.org/presentationml/2006/ole">
            <mc:AlternateContent xmlns:mc="http://schemas.openxmlformats.org/markup-compatibility/2006">
              <mc:Choice xmlns:v="urn:schemas-microsoft-com:vml" Requires="v">
                <p:oleObj spid="_x0000_s27651" r:id="rId3" imgW="8913124" imgH="3779848" progId="Excel.Chart.8">
                  <p:embed/>
                </p:oleObj>
              </mc:Choice>
              <mc:Fallback>
                <p:oleObj r:id="rId3" imgW="8913124" imgH="3779848" progId="Excel.Chart.8">
                  <p:embed/>
                  <p:pic>
                    <p:nvPicPr>
                      <p:cNvPr id="0" name="Θέση περιεχομένου 3"/>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89213" y="2133600"/>
                        <a:ext cx="8915400" cy="3778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651" name="Τίτλος 1"/>
          <p:cNvSpPr>
            <a:spLocks noGrp="1"/>
          </p:cNvSpPr>
          <p:nvPr>
            <p:ph type="title" idx="4294967295"/>
          </p:nvPr>
        </p:nvSpPr>
        <p:spPr>
          <a:xfrm>
            <a:off x="2376488" y="266700"/>
            <a:ext cx="8912225" cy="366713"/>
          </a:xfrm>
        </p:spPr>
        <p:txBody>
          <a:bodyPr/>
          <a:lstStyle/>
          <a:p>
            <a:pPr algn="ctr" eaLnBrk="1" hangingPunct="1"/>
            <a:r>
              <a:rPr lang="el-GR" sz="1800" b="1" u="sng">
                <a:solidFill>
                  <a:srgbClr val="595959"/>
                </a:solidFill>
              </a:rPr>
              <a:t>ΑΠΟΛΟΓΙΣΤΙΚΑ ΣΤΟΙΧΕΙΑ ΤΕΧΝΙΚΩΝ ΤΜΗΜΑΤΩΝ</a:t>
            </a:r>
          </a:p>
        </p:txBody>
      </p:sp>
      <p:sp>
        <p:nvSpPr>
          <p:cNvPr id="6" name="Ορθογώνιο 5"/>
          <p:cNvSpPr>
            <a:spLocks noChangeArrowheads="1"/>
          </p:cNvSpPr>
          <p:nvPr/>
        </p:nvSpPr>
        <p:spPr bwMode="auto">
          <a:xfrm>
            <a:off x="915988" y="952500"/>
            <a:ext cx="10172700" cy="1597025"/>
          </a:xfrm>
          <a:prstGeom prst="rect">
            <a:avLst/>
          </a:prstGeom>
          <a:noFill/>
          <a:ln w="9525" algn="ctr">
            <a:noFill/>
            <a:miter lim="800000"/>
            <a:headEnd/>
            <a:tailEnd/>
          </a:ln>
          <a:effectLst/>
        </p:spPr>
        <p:txBody>
          <a:bodyPr/>
          <a:lstStyle/>
          <a:p>
            <a:pPr marL="1657350" lvl="3" indent="-285750" algn="just">
              <a:lnSpc>
                <a:spcPct val="80000"/>
              </a:lnSpc>
              <a:spcBef>
                <a:spcPts val="1000"/>
              </a:spcBef>
              <a:buClr>
                <a:schemeClr val="accent1"/>
              </a:buClr>
              <a:buFont typeface="Wingdings 3" pitchFamily="18" charset="2"/>
              <a:buChar char=""/>
              <a:defRPr/>
            </a:pPr>
            <a:r>
              <a:rPr lang="el-GR">
                <a:solidFill>
                  <a:srgbClr val="404040"/>
                </a:solidFill>
              </a:rPr>
              <a:t>Στο σύνολο τους οι υποθέσεις εγκαταστάσεων εξυπηρέτησης οχημάτων που διεκπεραιώθηκαν από τα Τεχνικά Τμήματα έφτασαν τις </a:t>
            </a:r>
            <a:r>
              <a:rPr lang="el-GR">
                <a:solidFill>
                  <a:srgbClr val="404040"/>
                </a:solidFill>
                <a:effectLst>
                  <a:outerShdw blurRad="38100" dist="38100" dir="2700000" algn="tl">
                    <a:srgbClr val="C0C0C0"/>
                  </a:outerShdw>
                </a:effectLst>
              </a:rPr>
              <a:t>3309</a:t>
            </a:r>
            <a:r>
              <a:rPr lang="el-GR">
                <a:solidFill>
                  <a:srgbClr val="404040"/>
                </a:solidFill>
              </a:rPr>
              <a:t>, οι υποθέσεις οχημάτων (άδειες ρυμούλκησης, εγκρίσεις διασκευής, τεχνικά στοιχεία ) τις </a:t>
            </a:r>
            <a:r>
              <a:rPr lang="el-GR">
                <a:solidFill>
                  <a:srgbClr val="404040"/>
                </a:solidFill>
                <a:effectLst>
                  <a:outerShdw blurRad="38100" dist="38100" dir="2700000" algn="tl">
                    <a:srgbClr val="C0C0C0"/>
                  </a:outerShdw>
                </a:effectLst>
              </a:rPr>
              <a:t>14185 και οι υποθέσεις επικοινωνιών τις 541.</a:t>
            </a:r>
            <a:endParaRPr lang="el-GR">
              <a:solidFill>
                <a:srgbClr val="404040"/>
              </a:solidFill>
              <a:latin typeface="Century Gothic" pitchFamily="34" charset="0"/>
            </a:endParaRPr>
          </a:p>
        </p:txBody>
      </p:sp>
      <p:sp>
        <p:nvSpPr>
          <p:cNvPr id="27653" name="TextBox 7"/>
          <p:cNvSpPr txBox="1">
            <a:spLocks noChangeArrowheads="1"/>
          </p:cNvSpPr>
          <p:nvPr/>
        </p:nvSpPr>
        <p:spPr bwMode="auto">
          <a:xfrm>
            <a:off x="2589213" y="6119813"/>
            <a:ext cx="9274175" cy="517525"/>
          </a:xfrm>
          <a:prstGeom prst="rect">
            <a:avLst/>
          </a:prstGeom>
          <a:noFill/>
          <a:ln w="9525">
            <a:noFill/>
            <a:miter lim="800000"/>
            <a:headEnd/>
            <a:tailEnd/>
          </a:ln>
        </p:spPr>
        <p:txBody>
          <a:bodyPr>
            <a:spAutoFit/>
          </a:bodyPr>
          <a:lstStyle/>
          <a:p>
            <a:pPr algn="just"/>
            <a:r>
              <a:rPr lang="el-GR" sz="1400">
                <a:latin typeface="Century Gothic" pitchFamily="34" charset="0"/>
              </a:rPr>
              <a:t>Γράφημα : Κατανομή εργασιών Τεχνικών Τμημάτων (Εγκαταστάσεων Εξυπηρέτησης Οχημάτων, Οχημάτων και Επικοινωνιών)</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a:extLst/>
          </p:cNvPr>
          <p:cNvSpPr>
            <a:spLocks noGrp="1"/>
          </p:cNvSpPr>
          <p:nvPr>
            <p:ph type="subTitle" idx="1"/>
          </p:nvPr>
        </p:nvSpPr>
        <p:spPr>
          <a:xfrm>
            <a:off x="1524000" y="293688"/>
            <a:ext cx="9342438" cy="806450"/>
          </a:xfrm>
        </p:spPr>
        <p:txBody>
          <a:bodyPr rtlCol="0">
            <a:noAutofit/>
          </a:bodyPr>
          <a:lstStyle/>
          <a:p>
            <a:pPr algn="ctr" eaLnBrk="1" fontAlgn="auto" hangingPunct="1">
              <a:spcAft>
                <a:spcPts val="0"/>
              </a:spcAft>
              <a:buFont typeface="Wingdings 3" charset="2"/>
              <a:buNone/>
              <a:defRPr/>
            </a:pPr>
            <a:r>
              <a:rPr lang="el-GR" sz="1800" b="1" u="sng" dirty="0"/>
              <a:t>ΑΠΟΛΟΓΙΣΤΙΚΑ ΣΤΟΙΧΕΙΑ ΤΜΗΜΑΤΟΣ  ΕΞΥΠΗΡΕΤΗΣΗΣ ΨΗΦΙΑΚΩΝ ΑΙΤΗΜΑΤΩΝ ΚΑΙ ΑΙΤΗΜΑΤΩΝ ΠΟΥ ΥΠΟΒΑΛΛΟΝΤΑΙ ΜΕΣΩ ΚΕΠ</a:t>
            </a:r>
            <a:endParaRPr lang="el-GR" sz="1800" dirty="0"/>
          </a:p>
        </p:txBody>
      </p:sp>
      <p:sp>
        <p:nvSpPr>
          <p:cNvPr id="28674" name="TextBox 3"/>
          <p:cNvSpPr txBox="1">
            <a:spLocks noChangeArrowheads="1"/>
          </p:cNvSpPr>
          <p:nvPr/>
        </p:nvSpPr>
        <p:spPr bwMode="auto">
          <a:xfrm>
            <a:off x="1420813" y="3835400"/>
            <a:ext cx="10634662" cy="368300"/>
          </a:xfrm>
          <a:prstGeom prst="rect">
            <a:avLst/>
          </a:prstGeom>
          <a:noFill/>
          <a:ln w="9525">
            <a:noFill/>
            <a:miter lim="800000"/>
            <a:headEnd/>
            <a:tailEnd/>
          </a:ln>
        </p:spPr>
        <p:txBody>
          <a:bodyPr>
            <a:spAutoFit/>
          </a:bodyPr>
          <a:lstStyle/>
          <a:p>
            <a:endParaRPr lang="el-GR">
              <a:latin typeface="Century Gothic" pitchFamily="34" charset="0"/>
            </a:endParaRPr>
          </a:p>
        </p:txBody>
      </p:sp>
      <p:sp>
        <p:nvSpPr>
          <p:cNvPr id="28675" name="Ορθογώνιο 4"/>
          <p:cNvSpPr>
            <a:spLocks noChangeArrowheads="1"/>
          </p:cNvSpPr>
          <p:nvPr/>
        </p:nvSpPr>
        <p:spPr bwMode="auto">
          <a:xfrm>
            <a:off x="974725" y="1100138"/>
            <a:ext cx="10636250" cy="4760912"/>
          </a:xfrm>
          <a:prstGeom prst="rect">
            <a:avLst/>
          </a:prstGeom>
          <a:noFill/>
          <a:ln w="9525">
            <a:noFill/>
            <a:miter lim="800000"/>
            <a:headEnd/>
            <a:tailEnd/>
          </a:ln>
        </p:spPr>
        <p:txBody>
          <a:bodyPr>
            <a:spAutoFit/>
          </a:bodyPr>
          <a:lstStyle/>
          <a:p>
            <a:pPr marL="342900" indent="-342900" algn="just">
              <a:buFont typeface="Arial" charset="0"/>
              <a:buChar char="•"/>
            </a:pPr>
            <a:r>
              <a:rPr lang="el-GR">
                <a:solidFill>
                  <a:srgbClr val="404040"/>
                </a:solidFill>
              </a:rPr>
              <a:t>Τον Φεβρουάριο του 2020 ολοκληρώθηκε η πλήρης ενεργοποίηση του Τμήματος Εξυπηρέτησης Ψηφιακών Αιτημάτων και Αιτημάτων που υποβάλλονται μέσω Κ.Ε.Π.</a:t>
            </a:r>
          </a:p>
          <a:p>
            <a:pPr marL="342900" indent="-342900" algn="just">
              <a:buFont typeface="Arial" charset="0"/>
              <a:buChar char="•"/>
            </a:pPr>
            <a:endParaRPr lang="el-GR">
              <a:solidFill>
                <a:srgbClr val="404040"/>
              </a:solidFill>
            </a:endParaRPr>
          </a:p>
          <a:p>
            <a:pPr marL="342900" indent="-342900" algn="just">
              <a:buFont typeface="Arial" charset="0"/>
              <a:buChar char="•"/>
            </a:pPr>
            <a:r>
              <a:rPr lang="el-GR">
                <a:solidFill>
                  <a:srgbClr val="404040"/>
                </a:solidFill>
                <a:latin typeface="Century Gothic" pitchFamily="34" charset="0"/>
              </a:rPr>
              <a:t> </a:t>
            </a:r>
            <a:r>
              <a:rPr lang="el-GR">
                <a:solidFill>
                  <a:srgbClr val="404040"/>
                </a:solidFill>
              </a:rPr>
              <a:t>Πλέον το σύνολο των Κ.Ε.Π. και των 66 Δήμων της Περιφέρειας Αττικής απευθύνονται σε ένα και μοναδικό σημείο, τη Διεύθυνση Μεταφορών και Επικοινωνιών Π.Ε. Κεντρικού Τομέα στην οποία υπάγεται διοικητικά το νέο τμήμα, για αιτήματα που αφορούν σε ανανεώσεις, αντικαταστάσεις και χορήγηση αντιγράφων αδειών οδήγησης.</a:t>
            </a:r>
          </a:p>
          <a:p>
            <a:pPr marL="342900" indent="-342900" algn="just"/>
            <a:endParaRPr lang="el-GR">
              <a:solidFill>
                <a:srgbClr val="404040"/>
              </a:solidFill>
            </a:endParaRPr>
          </a:p>
          <a:p>
            <a:pPr marL="342900" indent="-342900" algn="just">
              <a:buFont typeface="Arial" charset="0"/>
              <a:buChar char="•"/>
            </a:pPr>
            <a:r>
              <a:rPr lang="el-GR">
                <a:solidFill>
                  <a:srgbClr val="404040"/>
                </a:solidFill>
              </a:rPr>
              <a:t>Από το ίδιο μοναδικό σημείο παραλαμβάνονται οι τελικές πράξεις σε διάστημα που φτάνει πλέον τις λίγες μόνο ημέρες.</a:t>
            </a:r>
          </a:p>
          <a:p>
            <a:pPr marL="342900" indent="-342900" algn="just">
              <a:buFont typeface="Arial" charset="0"/>
              <a:buChar char="•"/>
            </a:pPr>
            <a:endParaRPr lang="el-GR">
              <a:solidFill>
                <a:srgbClr val="404040"/>
              </a:solidFill>
            </a:endParaRPr>
          </a:p>
          <a:p>
            <a:pPr marL="342900" indent="-342900" algn="just">
              <a:buFont typeface="Arial" charset="0"/>
              <a:buChar char="•"/>
            </a:pPr>
            <a:r>
              <a:rPr lang="el-GR">
                <a:solidFill>
                  <a:srgbClr val="404040"/>
                </a:solidFill>
              </a:rPr>
              <a:t>Το εν λόγω τμήμα ταυτόχρονα εξυπηρετεί ψηφιακά αιτήματα που εισέρχονται μέσω του Πολυκαναλικού Συστήματος Εξυπηρέτησης Πολιτών και Επιχειρήσεων</a:t>
            </a:r>
          </a:p>
          <a:p>
            <a:pPr marL="342900" indent="-342900" algn="just">
              <a:buFont typeface="Arial" charset="0"/>
              <a:buChar char="•"/>
            </a:pPr>
            <a:endParaRPr lang="el-GR">
              <a:solidFill>
                <a:srgbClr val="404040"/>
              </a:solidFill>
            </a:endParaRPr>
          </a:p>
          <a:p>
            <a:pPr marL="342900" indent="-342900" algn="just">
              <a:buFont typeface="Arial" charset="0"/>
              <a:buChar char="•"/>
            </a:pPr>
            <a:r>
              <a:rPr lang="el-GR">
                <a:solidFill>
                  <a:srgbClr val="404040"/>
                </a:solidFill>
              </a:rPr>
              <a:t>Το έτος 2020, μέσω του Τμήματος Εξυπηρέτησης Ψηφιακών Αιτημάτων και Αιτημάτων που υποβάλλονται μέσω των ΚΕΠ διεκπεραιώθηκαν 26.680 υποθέσεις που αφορούσαν σε ανανεώσεις αντικαταστάσεις και χορήγησης αντιγράφων αδειών οδήγησης.</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Υπότιτλος 2">
            <a:extLst/>
          </p:cNvPr>
          <p:cNvSpPr>
            <a:spLocks noGrp="1"/>
          </p:cNvSpPr>
          <p:nvPr>
            <p:ph type="title"/>
          </p:nvPr>
        </p:nvSpPr>
        <p:spPr>
          <a:xfrm>
            <a:off x="674688" y="119063"/>
            <a:ext cx="9813925" cy="1506537"/>
          </a:xfrm>
        </p:spPr>
        <p:txBody>
          <a:bodyPr rtlCol="0">
            <a:noAutofit/>
          </a:bodyPr>
          <a:lstStyle/>
          <a:p>
            <a:pPr algn="ctr" eaLnBrk="1" fontAlgn="auto" hangingPunct="1">
              <a:spcBef>
                <a:spcPts val="1000"/>
              </a:spcBef>
              <a:spcAft>
                <a:spcPts val="0"/>
              </a:spcAft>
              <a:buClr>
                <a:schemeClr val="accent1"/>
              </a:buClr>
              <a:defRPr/>
            </a:pPr>
            <a:r>
              <a:rPr lang="el-GR" sz="1800" b="1" u="sng" dirty="0">
                <a:solidFill>
                  <a:schemeClr val="tx1">
                    <a:lumMod val="65000"/>
                    <a:lumOff val="35000"/>
                  </a:schemeClr>
                </a:solidFill>
                <a:latin typeface="+mn-lt"/>
                <a:ea typeface="+mn-ea"/>
                <a:cs typeface="+mn-cs"/>
              </a:rPr>
              <a:t>ΤΜΗΜΑ  ΕΞΥΠΗΡΕΤΗΣΗΣ ΨΗΦΙΑΚΩΝ ΑΙΤΗΜΑΤΩΝ ΚΑΙ ΑΙΤΗΜΑΤΩΝ ΠΟΥ ΥΠΟΒΑΛΛΟΝΤΑΙ ΜΕΣΩ ΚΕΠ</a:t>
            </a:r>
          </a:p>
        </p:txBody>
      </p:sp>
      <p:pic>
        <p:nvPicPr>
          <p:cNvPr id="29698" name="image1.png"/>
          <p:cNvPicPr>
            <a:picLocks noGrp="1" noChangeAspect="1" noChangeArrowheads="1"/>
          </p:cNvPicPr>
          <p:nvPr>
            <p:ph idx="1"/>
          </p:nvPr>
        </p:nvPicPr>
        <p:blipFill>
          <a:blip r:embed="rId2"/>
          <a:srcRect/>
          <a:stretch>
            <a:fillRect/>
          </a:stretch>
        </p:blipFill>
        <p:spPr>
          <a:xfrm>
            <a:off x="2187575" y="1377950"/>
            <a:ext cx="6538913" cy="4102100"/>
          </a:xfrm>
        </p:spPr>
      </p:pic>
      <p:sp>
        <p:nvSpPr>
          <p:cNvPr id="29699" name="TextBox 5"/>
          <p:cNvSpPr txBox="1">
            <a:spLocks noChangeArrowheads="1"/>
          </p:cNvSpPr>
          <p:nvPr/>
        </p:nvSpPr>
        <p:spPr bwMode="auto">
          <a:xfrm>
            <a:off x="2273300" y="5654675"/>
            <a:ext cx="9640888" cy="523875"/>
          </a:xfrm>
          <a:prstGeom prst="rect">
            <a:avLst/>
          </a:prstGeom>
          <a:noFill/>
          <a:ln w="9525">
            <a:noFill/>
            <a:miter lim="800000"/>
            <a:headEnd/>
            <a:tailEnd/>
          </a:ln>
        </p:spPr>
        <p:txBody>
          <a:bodyPr>
            <a:spAutoFit/>
          </a:bodyPr>
          <a:lstStyle/>
          <a:p>
            <a:r>
              <a:rPr lang="el-GR" sz="1400">
                <a:latin typeface="Century Gothic" pitchFamily="34" charset="0"/>
              </a:rPr>
              <a:t>Γράφημα : Κατανομή των 26.680 αιτημάτων που υποβλήθηκαν στο τμήμα και διεκπεραιώθηκαν  από αυτό, ανά Περιφερειακή Ενότητα.</a:t>
            </a:r>
          </a:p>
        </p:txBody>
      </p:sp>
      <p:sp>
        <p:nvSpPr>
          <p:cNvPr id="7" name="Τίτλος 1">
            <a:extLst/>
          </p:cNvPr>
          <p:cNvSpPr txBox="1">
            <a:spLocks/>
          </p:cNvSpPr>
          <p:nvPr/>
        </p:nvSpPr>
        <p:spPr>
          <a:xfrm>
            <a:off x="3303588" y="627063"/>
            <a:ext cx="6621462" cy="638175"/>
          </a:xfrm>
          <a:prstGeom prst="rect">
            <a:avLst/>
          </a:prstGeom>
        </p:spPr>
        <p:txBody>
          <a:bodyPr>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fontAlgn="auto">
              <a:spcAft>
                <a:spcPts val="0"/>
              </a:spcAft>
              <a:defRPr/>
            </a:pPr>
            <a:r>
              <a:rPr lang="el-GR" sz="1800" b="1" u="sng">
                <a:solidFill>
                  <a:schemeClr val="tx1">
                    <a:lumMod val="65000"/>
                    <a:lumOff val="35000"/>
                  </a:schemeClr>
                </a:solidFill>
                <a:latin typeface="+mn-lt"/>
                <a:ea typeface="+mn-ea"/>
                <a:cs typeface="+mn-cs"/>
              </a:rPr>
              <a:t>ΑΠΟΛΟΓΙΣΤΙΚΑ ΣΤΟΙΧΕΙΑ ΤΜΗΜΑΤΩΝ ΑΔΕΙΩΝ ΟΔΗΓΗΣΗΣ</a:t>
            </a:r>
            <a:endParaRPr lang="el-GR" sz="1800" b="1" u="sng" dirty="0">
              <a:solidFill>
                <a:schemeClr val="tx1">
                  <a:lumMod val="65000"/>
                  <a:lumOff val="35000"/>
                </a:schemeClr>
              </a:solidFill>
              <a:latin typeface="+mn-lt"/>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p:cNvSpPr>
          <p:nvPr>
            <p:ph type="title" idx="4294967295"/>
          </p:nvPr>
        </p:nvSpPr>
        <p:spPr>
          <a:xfrm>
            <a:off x="2609850" y="287338"/>
            <a:ext cx="8912225" cy="993775"/>
          </a:xfrm>
        </p:spPr>
        <p:txBody>
          <a:bodyPr/>
          <a:lstStyle/>
          <a:p>
            <a:pPr eaLnBrk="1" hangingPunct="1"/>
            <a:r>
              <a:rPr lang="el-GR" sz="2000" b="1" u="sng">
                <a:solidFill>
                  <a:srgbClr val="595959"/>
                </a:solidFill>
              </a:rPr>
              <a:t>Τι πετύχαμε από την Κεντρική Κυβέρνηση με παρεμβάσεις μας:</a:t>
            </a:r>
            <a:r>
              <a:rPr lang="el-GR" b="1"/>
              <a:t> </a:t>
            </a:r>
          </a:p>
        </p:txBody>
      </p:sp>
      <p:sp>
        <p:nvSpPr>
          <p:cNvPr id="48131" name="Rectangle 3"/>
          <p:cNvSpPr>
            <a:spLocks noGrp="1"/>
          </p:cNvSpPr>
          <p:nvPr>
            <p:ph type="body" idx="4294967295"/>
          </p:nvPr>
        </p:nvSpPr>
        <p:spPr>
          <a:xfrm>
            <a:off x="2292350" y="1211263"/>
            <a:ext cx="8915400" cy="4870450"/>
          </a:xfrm>
        </p:spPr>
        <p:txBody>
          <a:bodyPr/>
          <a:lstStyle/>
          <a:p>
            <a:pPr algn="just" eaLnBrk="1" hangingPunct="1">
              <a:lnSpc>
                <a:spcPct val="90000"/>
              </a:lnSpc>
              <a:spcBef>
                <a:spcPct val="0"/>
              </a:spcBef>
              <a:buClrTx/>
              <a:buFont typeface="Arial" charset="0"/>
              <a:buChar char="•"/>
              <a:defRPr/>
            </a:pPr>
            <a:r>
              <a:rPr lang="el-GR" sz="1600">
                <a:solidFill>
                  <a:schemeClr val="tx1"/>
                </a:solidFill>
                <a:effectLst>
                  <a:outerShdw blurRad="38100" dist="38100" dir="2700000" algn="tl">
                    <a:srgbClr val="C0C0C0"/>
                  </a:outerShdw>
                </a:effectLst>
                <a:latin typeface="Arial" charset="0"/>
                <a:cs typeface="Arial" charset="0"/>
              </a:rPr>
              <a:t>Προσωρινό δίπλωμα οδήγησης</a:t>
            </a:r>
            <a:r>
              <a:rPr lang="el-GR" sz="1600">
                <a:solidFill>
                  <a:schemeClr val="tx1"/>
                </a:solidFill>
                <a:latin typeface="Arial" charset="0"/>
                <a:cs typeface="Arial" charset="0"/>
              </a:rPr>
              <a:t>:</a:t>
            </a:r>
            <a:r>
              <a:rPr lang="el-GR" sz="1600">
                <a:latin typeface="Arial" charset="0"/>
                <a:cs typeface="Arial" charset="0"/>
              </a:rPr>
              <a:t> Η επαναστατική μας πρόταση έγινε νόμος του Κράτους και απάλλαξε εκατοντάδες χιλιάδες συμπολίτες από το άγχος της πολύμηνης αναμονής. Χιλιάδες νέες και νέοι αποκτούν δικαίωμα οδήγησης από την επόμενη κιόλας ημέρα της επιτυχούς εξέτασής τους. Αυθημερόν χορηγείται προσωρινό δίπλωμα λόγω απώλειας, φθοράς ή λήξης.</a:t>
            </a:r>
          </a:p>
          <a:p>
            <a:pPr algn="just" eaLnBrk="1" hangingPunct="1">
              <a:lnSpc>
                <a:spcPct val="90000"/>
              </a:lnSpc>
              <a:spcBef>
                <a:spcPct val="0"/>
              </a:spcBef>
              <a:buClrTx/>
              <a:buFont typeface="Arial" charset="0"/>
              <a:buNone/>
              <a:defRPr/>
            </a:pPr>
            <a:endParaRPr lang="el-GR" sz="1600">
              <a:latin typeface="Arial" charset="0"/>
              <a:cs typeface="Arial" charset="0"/>
            </a:endParaRPr>
          </a:p>
          <a:p>
            <a:pPr algn="just" eaLnBrk="1" hangingPunct="1">
              <a:lnSpc>
                <a:spcPct val="90000"/>
              </a:lnSpc>
              <a:spcBef>
                <a:spcPct val="0"/>
              </a:spcBef>
              <a:buClrTx/>
              <a:buFont typeface="Arial" charset="0"/>
              <a:buChar char="•"/>
              <a:defRPr/>
            </a:pPr>
            <a:r>
              <a:rPr lang="el-GR" sz="1600">
                <a:solidFill>
                  <a:schemeClr val="tx1"/>
                </a:solidFill>
                <a:effectLst>
                  <a:outerShdw blurRad="38100" dist="38100" dir="2700000" algn="tl">
                    <a:srgbClr val="C0C0C0"/>
                  </a:outerShdw>
                </a:effectLst>
                <a:latin typeface="Arial" charset="0"/>
                <a:cs typeface="Arial" charset="0"/>
              </a:rPr>
              <a:t>Αυτοδίκαιη άρση παρακράτησης κυριότητας:</a:t>
            </a:r>
            <a:r>
              <a:rPr lang="el-GR" sz="1600">
                <a:latin typeface="Arial" charset="0"/>
                <a:cs typeface="Arial" charset="0"/>
              </a:rPr>
              <a:t> Άλλη μια ρηξικέλευθη πρόταση που δίνει τέλος στο </a:t>
            </a:r>
            <a:r>
              <a:rPr lang="el-GR" sz="1600">
                <a:cs typeface="Arial" charset="0"/>
              </a:rPr>
              <a:t>«</a:t>
            </a:r>
            <a:r>
              <a:rPr lang="el-GR" sz="1600">
                <a:latin typeface="Arial" charset="0"/>
                <a:cs typeface="Arial" charset="0"/>
              </a:rPr>
              <a:t>γολγοθά</a:t>
            </a:r>
            <a:r>
              <a:rPr lang="el-GR" sz="1600">
                <a:cs typeface="Arial" charset="0"/>
              </a:rPr>
              <a:t>»</a:t>
            </a:r>
            <a:r>
              <a:rPr lang="el-GR" sz="1600">
                <a:latin typeface="Arial" charset="0"/>
                <a:cs typeface="Arial" charset="0"/>
              </a:rPr>
              <a:t> χιλιάδων ιδιοκτητών οχημάτων και μοτοσικλετών, υιοθετήθηκε και οδεύει για ψήφιση στη Βουλή. Με τη ρύθμιση οι μεταβιβάσεις και οι οριστικές διαγραφές οχημάτων θα γίνονται χωρίς χρονοβόρες και πολυδάπανες διαδικασίες, ενώ θα μειωθεί κατά 50% η γραφειοκρατία στις Διευθύνσεις Μεταφορών και θα εξοικονομηθούν χιλιάδες ανθρωποώρες. </a:t>
            </a:r>
          </a:p>
          <a:p>
            <a:pPr eaLnBrk="1" hangingPunct="1">
              <a:lnSpc>
                <a:spcPct val="90000"/>
              </a:lnSpc>
              <a:defRPr/>
            </a:pPr>
            <a:r>
              <a:rPr lang="el-GR" sz="1600">
                <a:solidFill>
                  <a:schemeClr val="tx1"/>
                </a:solidFill>
                <a:effectLst>
                  <a:outerShdw blurRad="38100" dist="38100" dir="2700000" algn="tl">
                    <a:srgbClr val="C0C0C0"/>
                  </a:outerShdw>
                </a:effectLst>
                <a:latin typeface="Arial" charset="0"/>
                <a:cs typeface="Arial" charset="0"/>
              </a:rPr>
              <a:t>Ενοποίηση παραβόλων άδειων οδήγησης:</a:t>
            </a:r>
            <a:r>
              <a:rPr lang="el-GR" sz="1600">
                <a:latin typeface="Arial" charset="0"/>
                <a:cs typeface="Arial" charset="0"/>
              </a:rPr>
              <a:t> Σε πρώτη φάση υιοθετήθηκε η ύπαρξη ενός αντί τριών παραβόλων για την έκδοση ή την αντικατάσταση διπλώματος. Η συνολική μας πρόταση προβλέπει ένα παράβολο που θα καταβάλλεται εφάπαξ και θα είναι το μοναδικό που θα απαιτείται μέχρι να ολοκληρωθεί η διαδικασία χορήγησης της άδειας, περιλαμβανομένων των θεωρητικών και πρακτικών εξετάσεων. Με τη θέσπισή του θα εξαλειφθεί άλλη μια περιττή ταλαιπωρία των πολιτών και θα περιοριστεί σημαντικά η κατασπατάληση ανθρωποωρών.</a:t>
            </a:r>
          </a:p>
          <a:p>
            <a:pPr eaLnBrk="1" hangingPunct="1">
              <a:lnSpc>
                <a:spcPct val="90000"/>
              </a:lnSpc>
              <a:defRPr/>
            </a:pPr>
            <a:r>
              <a:rPr lang="el-GR" sz="1600">
                <a:solidFill>
                  <a:schemeClr val="tx1"/>
                </a:solidFill>
                <a:effectLst>
                  <a:outerShdw blurRad="38100" dist="38100" dir="2700000" algn="tl">
                    <a:srgbClr val="C0C0C0"/>
                  </a:outerShdw>
                </a:effectLst>
                <a:latin typeface="Arial" charset="0"/>
                <a:cs typeface="Arial" charset="0"/>
              </a:rPr>
              <a:t>Μηχανογραφημένη βεβαίωση ελέγχου καυσαερίων:</a:t>
            </a:r>
            <a:r>
              <a:rPr lang="el-GR" sz="1600">
                <a:latin typeface="Arial" charset="0"/>
                <a:cs typeface="Arial" charset="0"/>
              </a:rPr>
              <a:t>  Άλλη μια πρόταση μας υιοθετήθηκε αμελλητί από το αρμόδιο Υπουργείο σε αντικατάσταση της έντυπης Κάρτας Ελέγχου Καυσαερίων (ΚΕΚ).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Θέση περιεχομένου 2"/>
          <p:cNvSpPr>
            <a:spLocks noGrp="1"/>
          </p:cNvSpPr>
          <p:nvPr>
            <p:ph idx="1"/>
          </p:nvPr>
        </p:nvSpPr>
        <p:spPr>
          <a:xfrm>
            <a:off x="1784350" y="1144588"/>
            <a:ext cx="9720263" cy="5713412"/>
          </a:xfrm>
        </p:spPr>
        <p:txBody>
          <a:bodyPr/>
          <a:lstStyle/>
          <a:p>
            <a:pPr algn="just" eaLnBrk="1" hangingPunct="1">
              <a:lnSpc>
                <a:spcPct val="80000"/>
              </a:lnSpc>
            </a:pPr>
            <a:r>
              <a:rPr lang="el-GR" sz="1900"/>
              <a:t>Η Γενική Διεύθυνση Μεταφορών και οι Διευθύνσεις αυτής αποτελούν υπηρεσίες πρώτης γραμμής που εξυπηρετούν καθημερινά χιλιάδες πολίτες και επαγγελματίες από όλο το λεκανοπέδιο της Αττικής ο πληθυσμός των οποίων ξεπερνά τα </a:t>
            </a:r>
            <a:r>
              <a:rPr lang="el-GR" sz="1900" b="1"/>
              <a:t>3.828.434</a:t>
            </a:r>
            <a:r>
              <a:rPr lang="el-GR" sz="1900"/>
              <a:t>. </a:t>
            </a:r>
          </a:p>
          <a:p>
            <a:pPr algn="just" eaLnBrk="1" hangingPunct="1">
              <a:lnSpc>
                <a:spcPct val="80000"/>
              </a:lnSpc>
            </a:pPr>
            <a:r>
              <a:rPr lang="el-GR" sz="1900"/>
              <a:t>Ειδικότερα στις  Δ/νσεις Μεταφορών &amp; Επικοινωνιών &amp; ΚΤΕΟ  από 01-01-2020 έως 31-12-2020 εξυπηρετήθηκαν </a:t>
            </a:r>
            <a:r>
              <a:rPr lang="el-GR" sz="1900" b="1" u="sng"/>
              <a:t>1.338.729</a:t>
            </a:r>
            <a:r>
              <a:rPr lang="el-GR" sz="1900"/>
              <a:t> πολίτες</a:t>
            </a:r>
            <a:r>
              <a:rPr lang="el-GR" sz="1900">
                <a:latin typeface="Arial" charset="0"/>
              </a:rPr>
              <a:t> και επαγγελματίες</a:t>
            </a:r>
            <a:r>
              <a:rPr lang="el-GR" sz="1900"/>
              <a:t>, εισπράχθηκαν ως έσοδο της Περιφέρειας περίπου  </a:t>
            </a:r>
            <a:r>
              <a:rPr lang="el-GR" sz="1900" b="1" u="sng"/>
              <a:t>33.000.000€</a:t>
            </a:r>
            <a:r>
              <a:rPr lang="el-GR" sz="1900"/>
              <a:t> (από τέλη μεταβίβασης και τέλη αδείας) και εισπράχθηκαν για λογαριασμό της κεντρικής κυβέρνησης ως έσοδα του κρατικού προϋπολογισμού περίπου </a:t>
            </a:r>
            <a:r>
              <a:rPr lang="el-GR" sz="1900" b="1" u="sng"/>
              <a:t>30.000.000 €</a:t>
            </a:r>
            <a:r>
              <a:rPr lang="el-GR" sz="1900"/>
              <a:t> .</a:t>
            </a:r>
          </a:p>
          <a:p>
            <a:pPr algn="just" eaLnBrk="1" hangingPunct="1">
              <a:lnSpc>
                <a:spcPct val="80000"/>
              </a:lnSpc>
            </a:pPr>
            <a:r>
              <a:rPr lang="el-GR" sz="1900"/>
              <a:t>Κύριο έργο των  επτά (7) Διευθύνσεων Μεταφορών &amp; Επικοινωνιών της Περιφέρειας Αττικής είναι η εξυπηρέτηση των πολιτών σε θέματα αδειών οδήγησης, αδειών κυκλοφορίας οχημάτων, εγκαταστάσεων εξυπηρέτησης οχημάτων (συνεργεία, πρατήρια, σταθμοί, ΙΚΤΕΟ κ.λ.π.), επικοινωνιών (ηλεκτρομαγνητική συμβατότητα, ραδιοερασιτέχνες, άσκηση επαγγέλματος κ.λ.π.) και  οδικής ασφάλειας, ενώ το κύριο έργο της Διεύθυνσης Κ.Τ.Ε.Ο. είναι ο περιοδικός και ο εκούσιος τεχνικός έλεγχος οχημάτων.</a:t>
            </a:r>
          </a:p>
          <a:p>
            <a:pPr algn="just" eaLnBrk="1" hangingPunct="1">
              <a:lnSpc>
                <a:spcPct val="80000"/>
              </a:lnSpc>
            </a:pPr>
            <a:r>
              <a:rPr lang="el-GR" sz="1900"/>
              <a:t>Λόγω της φύσης των αντικειμένων – αρμοδιοτήτων των υπηρεσιών αυτών, όντας  σε καθημερινή επαφή με τον πολίτη, αποτελούν τον καθρέπτη της καθημερινής και συνεχούς εξυπηρέτησης εκατοντάδων πολιτών και συνιστούν σημείο αναφοράς για τη λειτουργία των υπηρεσιών της Περιφέρειας Αττικής και της δημόσιας διοίκησης συνολικότ</a:t>
            </a:r>
            <a:r>
              <a:rPr lang="el-GR" sz="1800"/>
              <a:t>ε</a:t>
            </a:r>
            <a:r>
              <a:rPr lang="el-GR" sz="1900"/>
              <a:t>ρα.</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p:cNvPr>
          <p:cNvSpPr>
            <a:spLocks noGrp="1"/>
          </p:cNvSpPr>
          <p:nvPr>
            <p:ph idx="1"/>
          </p:nvPr>
        </p:nvSpPr>
        <p:spPr>
          <a:xfrm>
            <a:off x="985838" y="301625"/>
            <a:ext cx="10518775" cy="6437313"/>
          </a:xfrm>
        </p:spPr>
        <p:txBody>
          <a:bodyPr rtlCol="0">
            <a:normAutofit fontScale="70000" lnSpcReduction="20000"/>
          </a:bodyPr>
          <a:lstStyle/>
          <a:p>
            <a:pPr marL="457200" lvl="1" indent="0" algn="ctr" eaLnBrk="1" fontAlgn="auto" hangingPunct="1">
              <a:spcAft>
                <a:spcPts val="0"/>
              </a:spcAft>
              <a:buFont typeface="Wingdings 3" charset="2"/>
              <a:buNone/>
              <a:defRPr/>
            </a:pPr>
            <a:r>
              <a:rPr lang="el-GR" sz="2600" b="1" u="sng" cap="all" dirty="0" err="1">
                <a:solidFill>
                  <a:schemeClr val="tx1">
                    <a:lumMod val="75000"/>
                    <a:lumOff val="25000"/>
                  </a:schemeClr>
                </a:solidFill>
              </a:rPr>
              <a:t>Διευθυνςεις</a:t>
            </a:r>
            <a:r>
              <a:rPr lang="el-GR" sz="2600" b="1" u="sng" cap="all" dirty="0">
                <a:solidFill>
                  <a:schemeClr val="tx1">
                    <a:lumMod val="75000"/>
                    <a:lumOff val="25000"/>
                  </a:schemeClr>
                </a:solidFill>
              </a:rPr>
              <a:t> </a:t>
            </a:r>
            <a:r>
              <a:rPr lang="el-GR" sz="2600" b="1" u="sng" cap="all" dirty="0" err="1">
                <a:solidFill>
                  <a:schemeClr val="tx1">
                    <a:lumMod val="75000"/>
                    <a:lumOff val="25000"/>
                  </a:schemeClr>
                </a:solidFill>
              </a:rPr>
              <a:t>Μεταφορων</a:t>
            </a:r>
            <a:r>
              <a:rPr lang="el-GR" sz="2600" b="1" u="sng" cap="all" dirty="0">
                <a:solidFill>
                  <a:schemeClr val="tx1">
                    <a:lumMod val="75000"/>
                    <a:lumOff val="25000"/>
                  </a:schemeClr>
                </a:solidFill>
              </a:rPr>
              <a:t> &amp; </a:t>
            </a:r>
            <a:r>
              <a:rPr lang="el-GR" sz="2600" b="1" u="sng" cap="all" dirty="0" err="1">
                <a:solidFill>
                  <a:schemeClr val="tx1">
                    <a:lumMod val="75000"/>
                    <a:lumOff val="25000"/>
                  </a:schemeClr>
                </a:solidFill>
              </a:rPr>
              <a:t>Επικοινωνιων</a:t>
            </a:r>
            <a:r>
              <a:rPr lang="el-GR" sz="2600" b="1" u="sng" cap="all" dirty="0">
                <a:solidFill>
                  <a:schemeClr val="tx1">
                    <a:lumMod val="75000"/>
                    <a:lumOff val="25000"/>
                  </a:schemeClr>
                </a:solidFill>
              </a:rPr>
              <a:t> Π.Ε. Κ.Τ., Ν.Τ., Β.Τ., Δ.Τ. </a:t>
            </a:r>
            <a:r>
              <a:rPr lang="el-GR" sz="2600" b="1" u="sng" cap="all" dirty="0" err="1">
                <a:solidFill>
                  <a:schemeClr val="tx1">
                    <a:lumMod val="75000"/>
                    <a:lumOff val="25000"/>
                  </a:schemeClr>
                </a:solidFill>
              </a:rPr>
              <a:t>Αθηνων</a:t>
            </a:r>
            <a:r>
              <a:rPr lang="el-GR" sz="2600" b="1" u="sng" cap="all" dirty="0">
                <a:solidFill>
                  <a:schemeClr val="tx1">
                    <a:lumMod val="75000"/>
                    <a:lumOff val="25000"/>
                  </a:schemeClr>
                </a:solidFill>
              </a:rPr>
              <a:t>, </a:t>
            </a:r>
            <a:r>
              <a:rPr lang="el-GR" sz="2600" b="1" u="sng" cap="all" dirty="0" err="1">
                <a:solidFill>
                  <a:schemeClr val="tx1">
                    <a:lumMod val="75000"/>
                    <a:lumOff val="25000"/>
                  </a:schemeClr>
                </a:solidFill>
              </a:rPr>
              <a:t>Πειραιως</a:t>
            </a:r>
            <a:r>
              <a:rPr lang="el-GR" sz="2600" b="1" u="sng" cap="all" dirty="0">
                <a:solidFill>
                  <a:schemeClr val="tx1">
                    <a:lumMod val="75000"/>
                    <a:lumOff val="25000"/>
                  </a:schemeClr>
                </a:solidFill>
              </a:rPr>
              <a:t> </a:t>
            </a:r>
            <a:r>
              <a:rPr lang="en-US" sz="2600" b="1" u="sng" cap="all" dirty="0">
                <a:solidFill>
                  <a:schemeClr val="tx1">
                    <a:lumMod val="75000"/>
                    <a:lumOff val="25000"/>
                  </a:schemeClr>
                </a:solidFill>
              </a:rPr>
              <a:t>KAI</a:t>
            </a:r>
            <a:r>
              <a:rPr lang="el-GR" sz="2600" b="1" u="sng" cap="all" dirty="0">
                <a:solidFill>
                  <a:schemeClr val="tx1">
                    <a:lumMod val="75000"/>
                    <a:lumOff val="25000"/>
                  </a:schemeClr>
                </a:solidFill>
              </a:rPr>
              <a:t> </a:t>
            </a:r>
            <a:r>
              <a:rPr lang="el-GR" sz="2600" b="1" u="sng" cap="all" dirty="0" err="1">
                <a:solidFill>
                  <a:schemeClr val="tx1">
                    <a:lumMod val="75000"/>
                    <a:lumOff val="25000"/>
                  </a:schemeClr>
                </a:solidFill>
              </a:rPr>
              <a:t>Νηςων</a:t>
            </a:r>
            <a:r>
              <a:rPr lang="el-GR" sz="2600" b="1" u="sng" cap="all" dirty="0">
                <a:solidFill>
                  <a:schemeClr val="tx1">
                    <a:lumMod val="75000"/>
                    <a:lumOff val="25000"/>
                  </a:schemeClr>
                </a:solidFill>
              </a:rPr>
              <a:t>, </a:t>
            </a:r>
            <a:r>
              <a:rPr lang="el-GR" sz="2600" b="1" u="sng" cap="all" dirty="0" err="1">
                <a:solidFill>
                  <a:schemeClr val="tx1">
                    <a:lumMod val="75000"/>
                    <a:lumOff val="25000"/>
                  </a:schemeClr>
                </a:solidFill>
              </a:rPr>
              <a:t>Δυτικης</a:t>
            </a:r>
            <a:r>
              <a:rPr lang="el-GR" sz="2600" b="1" u="sng" cap="all" dirty="0">
                <a:solidFill>
                  <a:schemeClr val="tx1">
                    <a:lumMod val="75000"/>
                    <a:lumOff val="25000"/>
                  </a:schemeClr>
                </a:solidFill>
              </a:rPr>
              <a:t> </a:t>
            </a:r>
            <a:r>
              <a:rPr lang="el-GR" sz="2600" b="1" u="sng" cap="all" dirty="0" err="1">
                <a:solidFill>
                  <a:schemeClr val="tx1">
                    <a:lumMod val="75000"/>
                    <a:lumOff val="25000"/>
                  </a:schemeClr>
                </a:solidFill>
              </a:rPr>
              <a:t>Αττικης</a:t>
            </a:r>
            <a:r>
              <a:rPr lang="el-GR" sz="2600" b="1" u="sng" cap="all" dirty="0">
                <a:solidFill>
                  <a:schemeClr val="tx1">
                    <a:lumMod val="75000"/>
                    <a:lumOff val="25000"/>
                  </a:schemeClr>
                </a:solidFill>
              </a:rPr>
              <a:t> &amp; </a:t>
            </a:r>
            <a:r>
              <a:rPr lang="el-GR" sz="2600" b="1" u="sng" cap="all" dirty="0" err="1">
                <a:solidFill>
                  <a:schemeClr val="tx1">
                    <a:lumMod val="75000"/>
                    <a:lumOff val="25000"/>
                  </a:schemeClr>
                </a:solidFill>
              </a:rPr>
              <a:t>Ανατολικης</a:t>
            </a:r>
            <a:r>
              <a:rPr lang="el-GR" sz="2600" b="1" u="sng" cap="all" dirty="0">
                <a:solidFill>
                  <a:schemeClr val="tx1">
                    <a:lumMod val="75000"/>
                    <a:lumOff val="25000"/>
                  </a:schemeClr>
                </a:solidFill>
              </a:rPr>
              <a:t> </a:t>
            </a:r>
            <a:r>
              <a:rPr lang="el-GR" sz="2600" b="1" u="sng" cap="all" dirty="0" err="1">
                <a:solidFill>
                  <a:schemeClr val="tx1">
                    <a:lumMod val="75000"/>
                    <a:lumOff val="25000"/>
                  </a:schemeClr>
                </a:solidFill>
              </a:rPr>
              <a:t>Αττικης</a:t>
            </a:r>
            <a:endParaRPr lang="el-GR" sz="2600" b="1" u="sng" cap="all" dirty="0">
              <a:solidFill>
                <a:schemeClr val="tx1">
                  <a:lumMod val="75000"/>
                  <a:lumOff val="25000"/>
                </a:schemeClr>
              </a:solidFill>
            </a:endParaRPr>
          </a:p>
          <a:p>
            <a:pPr marL="457200" lvl="1" indent="0" algn="ctr" eaLnBrk="1" fontAlgn="auto" hangingPunct="1">
              <a:spcAft>
                <a:spcPts val="0"/>
              </a:spcAft>
              <a:buFont typeface="Wingdings 3" charset="2"/>
              <a:buNone/>
              <a:defRPr/>
            </a:pPr>
            <a:endParaRPr lang="el-GR" sz="2600" b="1" cap="all" dirty="0">
              <a:solidFill>
                <a:schemeClr val="tx1">
                  <a:lumMod val="75000"/>
                  <a:lumOff val="25000"/>
                </a:schemeClr>
              </a:solidFill>
            </a:endParaRPr>
          </a:p>
          <a:p>
            <a:pPr algn="just" eaLnBrk="1" fontAlgn="auto" hangingPunct="1">
              <a:spcAft>
                <a:spcPts val="0"/>
              </a:spcAft>
              <a:buFont typeface="Wingdings 3" charset="2"/>
              <a:buChar char=""/>
              <a:defRPr/>
            </a:pPr>
            <a:r>
              <a:rPr lang="el-GR" sz="2600" dirty="0">
                <a:solidFill>
                  <a:schemeClr val="tx1">
                    <a:lumMod val="75000"/>
                    <a:lumOff val="25000"/>
                  </a:schemeClr>
                </a:solidFill>
              </a:rPr>
              <a:t>Τις επτά Δ/</a:t>
            </a:r>
            <a:r>
              <a:rPr lang="el-GR" sz="2600" dirty="0" err="1">
                <a:solidFill>
                  <a:schemeClr val="tx1">
                    <a:lumMod val="75000"/>
                    <a:lumOff val="25000"/>
                  </a:schemeClr>
                </a:solidFill>
              </a:rPr>
              <a:t>νσεις</a:t>
            </a:r>
            <a:r>
              <a:rPr lang="el-GR" sz="2600" dirty="0">
                <a:solidFill>
                  <a:schemeClr val="tx1">
                    <a:lumMod val="75000"/>
                    <a:lumOff val="25000"/>
                  </a:schemeClr>
                </a:solidFill>
              </a:rPr>
              <a:t> Μεταφορών &amp; Επικοινωνιών της Περιφέρειας Αττικής απαρτίζουν τα εξής Τμήματα:</a:t>
            </a:r>
          </a:p>
          <a:p>
            <a:pPr lvl="1" algn="just" eaLnBrk="1" fontAlgn="auto" hangingPunct="1">
              <a:spcAft>
                <a:spcPts val="0"/>
              </a:spcAft>
              <a:buFont typeface="Wingdings 3" charset="2"/>
              <a:buChar char=""/>
              <a:defRPr/>
            </a:pPr>
            <a:r>
              <a:rPr lang="en-US" sz="2600" b="1" dirty="0" err="1">
                <a:solidFill>
                  <a:schemeClr val="tx1">
                    <a:lumMod val="75000"/>
                    <a:lumOff val="25000"/>
                  </a:schemeClr>
                </a:solidFill>
              </a:rPr>
              <a:t>Τμήμ</a:t>
            </a:r>
            <a:r>
              <a:rPr lang="en-US" sz="2600" b="1" dirty="0">
                <a:solidFill>
                  <a:schemeClr val="tx1">
                    <a:lumMod val="75000"/>
                    <a:lumOff val="25000"/>
                  </a:schemeClr>
                </a:solidFill>
              </a:rPr>
              <a:t>α</a:t>
            </a:r>
            <a:r>
              <a:rPr lang="el-GR" sz="2600" b="1" dirty="0">
                <a:solidFill>
                  <a:schemeClr val="tx1">
                    <a:lumMod val="75000"/>
                    <a:lumOff val="25000"/>
                  </a:schemeClr>
                </a:solidFill>
              </a:rPr>
              <a:t> Αδειών Κυκλοφορίας</a:t>
            </a:r>
            <a:endParaRPr lang="el-GR" sz="2600" dirty="0">
              <a:solidFill>
                <a:schemeClr val="tx1">
                  <a:lumMod val="75000"/>
                  <a:lumOff val="25000"/>
                </a:schemeClr>
              </a:solidFill>
            </a:endParaRPr>
          </a:p>
          <a:p>
            <a:pPr lvl="1" algn="just" eaLnBrk="1" fontAlgn="auto" hangingPunct="1">
              <a:spcAft>
                <a:spcPts val="0"/>
              </a:spcAft>
              <a:buFont typeface="Wingdings 3" charset="2"/>
              <a:buChar char=""/>
              <a:defRPr/>
            </a:pPr>
            <a:r>
              <a:rPr lang="el-GR" sz="2600" b="1" dirty="0">
                <a:solidFill>
                  <a:schemeClr val="tx1">
                    <a:lumMod val="75000"/>
                    <a:lumOff val="25000"/>
                  </a:schemeClr>
                </a:solidFill>
              </a:rPr>
              <a:t>Τεχνικό Τμήμα </a:t>
            </a:r>
            <a:endParaRPr lang="el-GR" sz="2600" dirty="0">
              <a:solidFill>
                <a:schemeClr val="tx1">
                  <a:lumMod val="75000"/>
                  <a:lumOff val="25000"/>
                </a:schemeClr>
              </a:solidFill>
            </a:endParaRPr>
          </a:p>
          <a:p>
            <a:pPr lvl="1" algn="just" eaLnBrk="1" fontAlgn="auto" hangingPunct="1">
              <a:spcAft>
                <a:spcPts val="0"/>
              </a:spcAft>
              <a:buFont typeface="Wingdings 3" charset="2"/>
              <a:buChar char=""/>
              <a:defRPr/>
            </a:pPr>
            <a:r>
              <a:rPr lang="el-GR" sz="2600" b="1" dirty="0">
                <a:solidFill>
                  <a:schemeClr val="tx1">
                    <a:lumMod val="75000"/>
                    <a:lumOff val="25000"/>
                  </a:schemeClr>
                </a:solidFill>
              </a:rPr>
              <a:t>Τμήμα Χορήγησης Αδειών Οδήγησης</a:t>
            </a:r>
            <a:endParaRPr lang="el-GR" sz="2600" dirty="0">
              <a:solidFill>
                <a:schemeClr val="tx1">
                  <a:lumMod val="75000"/>
                  <a:lumOff val="25000"/>
                </a:schemeClr>
              </a:solidFill>
            </a:endParaRPr>
          </a:p>
          <a:p>
            <a:pPr lvl="1" algn="just" eaLnBrk="1" fontAlgn="auto" hangingPunct="1">
              <a:spcAft>
                <a:spcPts val="0"/>
              </a:spcAft>
              <a:buFont typeface="Wingdings 3" charset="2"/>
              <a:buChar char=""/>
              <a:defRPr/>
            </a:pPr>
            <a:r>
              <a:rPr lang="en-US" sz="2600" b="1" dirty="0" err="1">
                <a:solidFill>
                  <a:schemeClr val="tx1">
                    <a:lumMod val="75000"/>
                    <a:lumOff val="25000"/>
                  </a:schemeClr>
                </a:solidFill>
              </a:rPr>
              <a:t>Τμήμ</a:t>
            </a:r>
            <a:r>
              <a:rPr lang="en-US" sz="2600" b="1" dirty="0">
                <a:solidFill>
                  <a:schemeClr val="tx1">
                    <a:lumMod val="75000"/>
                    <a:lumOff val="25000"/>
                  </a:schemeClr>
                </a:solidFill>
              </a:rPr>
              <a:t>α Γραμματειακής Υποστήριξης</a:t>
            </a:r>
            <a:endParaRPr lang="el-GR" sz="2600" dirty="0">
              <a:solidFill>
                <a:schemeClr val="tx1">
                  <a:lumMod val="75000"/>
                  <a:lumOff val="25000"/>
                </a:schemeClr>
              </a:solidFill>
            </a:endParaRPr>
          </a:p>
          <a:p>
            <a:pPr algn="just" eaLnBrk="1" fontAlgn="auto" hangingPunct="1">
              <a:spcAft>
                <a:spcPts val="0"/>
              </a:spcAft>
              <a:buFont typeface="Wingdings 3" charset="2"/>
              <a:buChar char=""/>
              <a:defRPr/>
            </a:pPr>
            <a:r>
              <a:rPr lang="el-GR" sz="2600" dirty="0">
                <a:solidFill>
                  <a:schemeClr val="tx1">
                    <a:lumMod val="75000"/>
                    <a:lumOff val="25000"/>
                  </a:schemeClr>
                </a:solidFill>
              </a:rPr>
              <a:t>Επισημαίνεται ότι στη Δ/</a:t>
            </a:r>
            <a:r>
              <a:rPr lang="el-GR" sz="2600" dirty="0" err="1">
                <a:solidFill>
                  <a:schemeClr val="tx1">
                    <a:lumMod val="75000"/>
                    <a:lumOff val="25000"/>
                  </a:schemeClr>
                </a:solidFill>
              </a:rPr>
              <a:t>νση</a:t>
            </a:r>
            <a:r>
              <a:rPr lang="el-GR" sz="2600" dirty="0">
                <a:solidFill>
                  <a:schemeClr val="tx1">
                    <a:lumMod val="75000"/>
                    <a:lumOff val="25000"/>
                  </a:schemeClr>
                </a:solidFill>
              </a:rPr>
              <a:t> Μεταφορών &amp; Επικοινωνιών Κεντρικού Τομέα Αθηνών λειτουργεί επιπλέον το:</a:t>
            </a:r>
          </a:p>
          <a:p>
            <a:pPr lvl="1" algn="just" eaLnBrk="1" fontAlgn="auto" hangingPunct="1">
              <a:spcAft>
                <a:spcPts val="0"/>
              </a:spcAft>
              <a:buFont typeface="Wingdings 3" charset="2"/>
              <a:buChar char=""/>
              <a:defRPr/>
            </a:pPr>
            <a:r>
              <a:rPr lang="el-GR" sz="2600" b="1" dirty="0">
                <a:solidFill>
                  <a:schemeClr val="tx1">
                    <a:lumMod val="75000"/>
                    <a:lumOff val="25000"/>
                  </a:schemeClr>
                </a:solidFill>
              </a:rPr>
              <a:t>Τμήμα Εξυπηρέτησης Ψηφιακών Αιτημάτων και Αιτημάτων που υποβάλλονται μέσω ΚΕΠ για θέματα Μεταφορών &amp; Επικοινωνιών</a:t>
            </a:r>
            <a:endParaRPr lang="el-GR" sz="2600" dirty="0">
              <a:solidFill>
                <a:schemeClr val="tx1">
                  <a:lumMod val="75000"/>
                  <a:lumOff val="25000"/>
                </a:schemeClr>
              </a:solidFill>
            </a:endParaRPr>
          </a:p>
          <a:p>
            <a:pPr algn="just" eaLnBrk="1" fontAlgn="auto" hangingPunct="1">
              <a:spcAft>
                <a:spcPts val="0"/>
              </a:spcAft>
              <a:buFont typeface="Wingdings 3" charset="2"/>
              <a:buChar char=""/>
              <a:defRPr/>
            </a:pPr>
            <a:r>
              <a:rPr lang="el-GR" sz="2600" dirty="0">
                <a:solidFill>
                  <a:schemeClr val="tx1">
                    <a:lumMod val="75000"/>
                    <a:lumOff val="25000"/>
                  </a:schemeClr>
                </a:solidFill>
              </a:rPr>
              <a:t>Και στις επτά Διευθύνσεις Μεταφορών και Επικοινωνιών της Γενικής Διεύθυνσης μπορούν να προσέρχονται και να εξυπηρετούνται οι πολίτες όλης της Αττικής, στα πλαίσια της ενιαίας εξυπηρέτησης των πολιτών.</a:t>
            </a:r>
          </a:p>
          <a:p>
            <a:pPr algn="just" eaLnBrk="1" fontAlgn="auto" hangingPunct="1">
              <a:spcAft>
                <a:spcPts val="0"/>
              </a:spcAft>
              <a:buFont typeface="Wingdings 3" charset="2"/>
              <a:buChar char=""/>
              <a:defRPr/>
            </a:pPr>
            <a:r>
              <a:rPr lang="el-GR" sz="2600" dirty="0">
                <a:solidFill>
                  <a:schemeClr val="tx1">
                    <a:lumMod val="75000"/>
                    <a:lumOff val="25000"/>
                  </a:schemeClr>
                </a:solidFill>
              </a:rPr>
              <a:t>	Η Διεύθυνση Μεταφορών και Επικοινωνιών Π.Ε Κεντρικού Τομέα Αθηνών παράλληλα με τις υφιστάμενες αρμοδιότητές της, λειτουργεί συντονιστικά, υπό την εποπτεία της Γενικής Διεύθυνσης, στα ζητήματα διεξαγωγής των πρακτικών εξετάσεων υποψηφίων οδηγών.</a:t>
            </a:r>
          </a:p>
          <a:p>
            <a:pPr algn="just" eaLnBrk="1" fontAlgn="auto" hangingPunct="1">
              <a:spcAft>
                <a:spcPts val="0"/>
              </a:spcAft>
              <a:buFont typeface="Wingdings 3" charset="2"/>
              <a:buChar char=""/>
              <a:defRPr/>
            </a:pPr>
            <a:r>
              <a:rPr lang="el-GR" sz="2600" dirty="0">
                <a:solidFill>
                  <a:schemeClr val="tx1">
                    <a:lumMod val="75000"/>
                    <a:lumOff val="25000"/>
                  </a:schemeClr>
                </a:solidFill>
              </a:rPr>
              <a:t>Ακολουθούν συγκεντρωτικοί πίνακες με τα απολογιστικά στοιχεία των Δ/</a:t>
            </a:r>
            <a:r>
              <a:rPr lang="el-GR" sz="2600" dirty="0" err="1">
                <a:solidFill>
                  <a:schemeClr val="tx1">
                    <a:lumMod val="75000"/>
                    <a:lumOff val="25000"/>
                  </a:schemeClr>
                </a:solidFill>
              </a:rPr>
              <a:t>νσεων</a:t>
            </a:r>
            <a:r>
              <a:rPr lang="el-GR" sz="2600" dirty="0">
                <a:solidFill>
                  <a:schemeClr val="tx1">
                    <a:lumMod val="75000"/>
                    <a:lumOff val="25000"/>
                  </a:schemeClr>
                </a:solidFill>
              </a:rPr>
              <a:t> Μεταφορών &amp; Επικοινωνιών όλων των Περιφερειακών Ενοτήτων ανά Τμήμα  για το έτος 2020:</a:t>
            </a:r>
          </a:p>
          <a:p>
            <a:pPr marL="0" indent="0" eaLnBrk="1" fontAlgn="auto" hangingPunct="1">
              <a:spcAft>
                <a:spcPts val="0"/>
              </a:spcAft>
              <a:buFont typeface="Wingdings 3" charset="2"/>
              <a:buNone/>
              <a:defRPr/>
            </a:pPr>
            <a:endParaRPr lang="el-GR" sz="1800" dirty="0">
              <a:solidFill>
                <a:schemeClr val="tx1">
                  <a:lumMod val="75000"/>
                  <a:lumOff val="2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05" name="Θέση περιεχομένου 3"/>
          <p:cNvGraphicFramePr>
            <a:graphicFrameLocks noGrp="1"/>
          </p:cNvGraphicFramePr>
          <p:nvPr>
            <p:ph idx="1"/>
          </p:nvPr>
        </p:nvGraphicFramePr>
        <p:xfrm>
          <a:off x="2493963" y="2122488"/>
          <a:ext cx="8912225" cy="3973512"/>
        </p:xfrm>
        <a:graphic>
          <a:graphicData uri="http://schemas.openxmlformats.org/presentationml/2006/ole">
            <mc:AlternateContent xmlns:mc="http://schemas.openxmlformats.org/markup-compatibility/2006">
              <mc:Choice xmlns:v="urn:schemas-microsoft-com:vml" Requires="v">
                <p:oleObj spid="_x0000_s21506" r:id="rId3" imgW="8913124" imgH="3974936" progId="Excel.Chart.8">
                  <p:embed/>
                </p:oleObj>
              </mc:Choice>
              <mc:Fallback>
                <p:oleObj r:id="rId3" imgW="8913124" imgH="3974936" progId="Excel.Chart.8">
                  <p:embed/>
                  <p:pic>
                    <p:nvPicPr>
                      <p:cNvPr id="0" name="Θέση περιεχομένου 3"/>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93963" y="2122488"/>
                        <a:ext cx="8912225" cy="39735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Τίτλος 1">
            <a:extLst/>
          </p:cNvPr>
          <p:cNvSpPr>
            <a:spLocks noGrp="1"/>
          </p:cNvSpPr>
          <p:nvPr>
            <p:ph type="title"/>
          </p:nvPr>
        </p:nvSpPr>
        <p:spPr>
          <a:xfrm>
            <a:off x="2592388" y="623888"/>
            <a:ext cx="8912225" cy="885825"/>
          </a:xfrm>
        </p:spPr>
        <p:txBody>
          <a:bodyPr rtlCol="0">
            <a:normAutofit/>
          </a:bodyPr>
          <a:lstStyle/>
          <a:p>
            <a:pPr algn="ctr" eaLnBrk="1" fontAlgn="auto" hangingPunct="1">
              <a:spcAft>
                <a:spcPts val="0"/>
              </a:spcAft>
              <a:defRPr/>
            </a:pPr>
            <a:r>
              <a:rPr lang="el-GR" sz="1800" b="1" u="sng" dirty="0">
                <a:solidFill>
                  <a:schemeClr val="tx1">
                    <a:lumMod val="65000"/>
                    <a:lumOff val="35000"/>
                  </a:schemeClr>
                </a:solidFill>
                <a:latin typeface="+mn-lt"/>
                <a:ea typeface="+mn-ea"/>
                <a:cs typeface="+mn-cs"/>
              </a:rPr>
              <a:t>ΑΠΟΛΟΓΙΣΤΙΚΑ ΣΤΟΙΧΕΙΑ ΤΜΗΜΑΤΩΝ ΑΔΕΙΩΝ ΟΔΗΓΗΣΗΣ</a:t>
            </a:r>
          </a:p>
        </p:txBody>
      </p:sp>
      <p:sp>
        <p:nvSpPr>
          <p:cNvPr id="21507" name="TextBox 5"/>
          <p:cNvSpPr txBox="1">
            <a:spLocks noChangeArrowheads="1"/>
          </p:cNvSpPr>
          <p:nvPr/>
        </p:nvSpPr>
        <p:spPr bwMode="auto">
          <a:xfrm>
            <a:off x="2236788" y="6119813"/>
            <a:ext cx="9626600" cy="738187"/>
          </a:xfrm>
          <a:prstGeom prst="rect">
            <a:avLst/>
          </a:prstGeom>
          <a:noFill/>
          <a:ln w="9525">
            <a:noFill/>
            <a:miter lim="800000"/>
            <a:headEnd/>
            <a:tailEnd/>
          </a:ln>
        </p:spPr>
        <p:txBody>
          <a:bodyPr>
            <a:spAutoFit/>
          </a:bodyPr>
          <a:lstStyle/>
          <a:p>
            <a:pPr algn="just"/>
            <a:r>
              <a:rPr lang="el-GR" sz="1400">
                <a:latin typeface="Century Gothic" pitchFamily="34" charset="0"/>
              </a:rPr>
              <a:t>Γράφημα : Κατανομή των αιτημάτων που υποβλήθηκαν στα τμήματα αδειών οδήγησης και διεκπεραιώθηκαν από αυτά(Αναθεωρήσεις, Νέες άδειες &amp; Επεκτάσεις, Αντίγραφα, Μετατροπές και Μετατροπές ξένων αδειών οδήγησης)</a:t>
            </a:r>
          </a:p>
        </p:txBody>
      </p:sp>
      <p:sp>
        <p:nvSpPr>
          <p:cNvPr id="7" name="Ορθογώνιο 6">
            <a:extLst/>
          </p:cNvPr>
          <p:cNvSpPr/>
          <p:nvPr/>
        </p:nvSpPr>
        <p:spPr>
          <a:xfrm>
            <a:off x="620713" y="1109663"/>
            <a:ext cx="11242675" cy="885825"/>
          </a:xfrm>
          <a:prstGeom prst="rect">
            <a:avLst/>
          </a:prstGeom>
        </p:spPr>
        <p:txBody>
          <a:bodyPr>
            <a:spAutoFit/>
          </a:bodyPr>
          <a:lstStyle/>
          <a:p>
            <a:pPr marL="1657350" lvl="3" indent="-285750" algn="just" fontAlgn="auto">
              <a:lnSpc>
                <a:spcPct val="80000"/>
              </a:lnSpc>
              <a:spcBef>
                <a:spcPts val="1000"/>
              </a:spcBef>
              <a:spcAft>
                <a:spcPts val="0"/>
              </a:spcAft>
              <a:buClr>
                <a:schemeClr val="accent1"/>
              </a:buClr>
              <a:buFont typeface="Wingdings 3" charset="2"/>
              <a:buChar char=""/>
              <a:defRPr/>
            </a:pPr>
            <a:r>
              <a:rPr lang="el-GR" dirty="0">
                <a:solidFill>
                  <a:schemeClr val="tx1">
                    <a:lumMod val="75000"/>
                    <a:lumOff val="25000"/>
                  </a:schemeClr>
                </a:solidFill>
                <a:latin typeface="+mn-lt"/>
                <a:cs typeface="+mn-cs"/>
              </a:rPr>
              <a:t>Χορηγήθηκαν </a:t>
            </a:r>
            <a:r>
              <a:rPr lang="el-GR" dirty="0">
                <a:solidFill>
                  <a:schemeClr val="tx1">
                    <a:lumMod val="75000"/>
                    <a:lumOff val="25000"/>
                  </a:schemeClr>
                </a:solidFill>
                <a:effectLst>
                  <a:outerShdw blurRad="38100" dist="38100" dir="2700000" algn="tl">
                    <a:srgbClr val="000000">
                      <a:alpha val="43137"/>
                    </a:srgbClr>
                  </a:outerShdw>
                </a:effectLst>
                <a:latin typeface="+mn-lt"/>
                <a:cs typeface="+mn-cs"/>
              </a:rPr>
              <a:t>100.667 </a:t>
            </a:r>
            <a:r>
              <a:rPr lang="el-GR" dirty="0">
                <a:solidFill>
                  <a:schemeClr val="tx1">
                    <a:lumMod val="75000"/>
                    <a:lumOff val="25000"/>
                  </a:schemeClr>
                </a:solidFill>
                <a:latin typeface="+mn-lt"/>
                <a:cs typeface="+mn-cs"/>
              </a:rPr>
              <a:t>νέες άδειες και επεκτάσεις αδειών οδήγησης</a:t>
            </a:r>
          </a:p>
          <a:p>
            <a:pPr marL="1657350" lvl="3" indent="-285750" algn="just" fontAlgn="auto">
              <a:lnSpc>
                <a:spcPct val="80000"/>
              </a:lnSpc>
              <a:spcBef>
                <a:spcPts val="1000"/>
              </a:spcBef>
              <a:spcAft>
                <a:spcPts val="0"/>
              </a:spcAft>
              <a:buClr>
                <a:schemeClr val="accent1"/>
              </a:buClr>
              <a:buFont typeface="Wingdings 3" charset="2"/>
              <a:buChar char=""/>
              <a:defRPr/>
            </a:pPr>
            <a:r>
              <a:rPr lang="el-GR" dirty="0">
                <a:solidFill>
                  <a:schemeClr val="tx1">
                    <a:lumMod val="75000"/>
                    <a:lumOff val="25000"/>
                  </a:schemeClr>
                </a:solidFill>
                <a:latin typeface="+mn-lt"/>
                <a:cs typeface="+mn-cs"/>
              </a:rPr>
              <a:t>Έγιναν </a:t>
            </a:r>
            <a:r>
              <a:rPr lang="el-GR" dirty="0">
                <a:solidFill>
                  <a:schemeClr val="tx1">
                    <a:lumMod val="75000"/>
                    <a:lumOff val="25000"/>
                  </a:schemeClr>
                </a:solidFill>
                <a:effectLst>
                  <a:outerShdw blurRad="38100" dist="38100" dir="2700000" algn="tl">
                    <a:srgbClr val="000000">
                      <a:alpha val="43137"/>
                    </a:srgbClr>
                  </a:outerShdw>
                </a:effectLst>
                <a:latin typeface="+mn-lt"/>
                <a:cs typeface="+mn-cs"/>
              </a:rPr>
              <a:t>102.</a:t>
            </a:r>
            <a:r>
              <a:rPr lang="en-US" dirty="0">
                <a:solidFill>
                  <a:schemeClr val="tx1">
                    <a:lumMod val="75000"/>
                    <a:lumOff val="25000"/>
                  </a:schemeClr>
                </a:solidFill>
                <a:effectLst>
                  <a:outerShdw blurRad="38100" dist="38100" dir="2700000" algn="tl">
                    <a:srgbClr val="000000">
                      <a:alpha val="43137"/>
                    </a:srgbClr>
                  </a:outerShdw>
                </a:effectLst>
                <a:latin typeface="+mn-lt"/>
                <a:cs typeface="+mn-cs"/>
              </a:rPr>
              <a:t>413</a:t>
            </a:r>
            <a:r>
              <a:rPr lang="el-GR" dirty="0">
                <a:solidFill>
                  <a:schemeClr val="tx1">
                    <a:lumMod val="75000"/>
                    <a:lumOff val="25000"/>
                  </a:schemeClr>
                </a:solidFill>
                <a:effectLst>
                  <a:outerShdw blurRad="38100" dist="38100" dir="2700000" algn="tl">
                    <a:srgbClr val="000000">
                      <a:alpha val="43137"/>
                    </a:srgbClr>
                  </a:outerShdw>
                </a:effectLst>
                <a:latin typeface="+mn-lt"/>
                <a:cs typeface="+mn-cs"/>
              </a:rPr>
              <a:t> </a:t>
            </a:r>
            <a:r>
              <a:rPr lang="el-GR" dirty="0">
                <a:solidFill>
                  <a:schemeClr val="tx1">
                    <a:lumMod val="75000"/>
                    <a:lumOff val="25000"/>
                  </a:schemeClr>
                </a:solidFill>
                <a:latin typeface="+mn-lt"/>
                <a:cs typeface="+mn-cs"/>
              </a:rPr>
              <a:t>αναθεωρήσεις αδειών οδήγησης λόγω λήξης και </a:t>
            </a:r>
            <a:r>
              <a:rPr lang="el-GR" dirty="0">
                <a:solidFill>
                  <a:schemeClr val="tx1">
                    <a:lumMod val="75000"/>
                    <a:lumOff val="25000"/>
                  </a:schemeClr>
                </a:solidFill>
                <a:effectLst>
                  <a:outerShdw blurRad="38100" dist="38100" dir="2700000" algn="tl">
                    <a:srgbClr val="000000">
                      <a:alpha val="43137"/>
                    </a:srgbClr>
                  </a:outerShdw>
                </a:effectLst>
                <a:latin typeface="+mn-lt"/>
                <a:cs typeface="+mn-cs"/>
              </a:rPr>
              <a:t>4.169</a:t>
            </a:r>
            <a:r>
              <a:rPr lang="el-GR" dirty="0">
                <a:solidFill>
                  <a:schemeClr val="tx1">
                    <a:lumMod val="75000"/>
                    <a:lumOff val="25000"/>
                  </a:schemeClr>
                </a:solidFill>
                <a:latin typeface="+mn-lt"/>
                <a:cs typeface="+mn-cs"/>
              </a:rPr>
              <a:t> μετατροπές αδειών οδήγησης</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p:cNvPr>
          <p:cNvSpPr>
            <a:spLocks noGrp="1"/>
          </p:cNvSpPr>
          <p:nvPr>
            <p:ph type="title"/>
          </p:nvPr>
        </p:nvSpPr>
        <p:spPr>
          <a:xfrm>
            <a:off x="3286125" y="200025"/>
            <a:ext cx="6621463" cy="639763"/>
          </a:xfrm>
        </p:spPr>
        <p:txBody>
          <a:bodyPr rtlCol="0">
            <a:normAutofit/>
          </a:bodyPr>
          <a:lstStyle/>
          <a:p>
            <a:pPr eaLnBrk="1" fontAlgn="auto" hangingPunct="1">
              <a:spcAft>
                <a:spcPts val="0"/>
              </a:spcAft>
              <a:defRPr/>
            </a:pPr>
            <a:r>
              <a:rPr lang="el-GR" sz="1800" b="1" u="sng" dirty="0">
                <a:solidFill>
                  <a:schemeClr val="tx1">
                    <a:lumMod val="65000"/>
                    <a:lumOff val="35000"/>
                  </a:schemeClr>
                </a:solidFill>
                <a:latin typeface="+mn-lt"/>
                <a:ea typeface="+mn-ea"/>
                <a:cs typeface="+mn-cs"/>
              </a:rPr>
              <a:t>ΑΠΟΛΟΓΙΣΤΙΚΑ ΣΤΟΙΧΕΙΑ ΤΜΗΜΑΤΩΝ ΑΔΕΙΩΝ ΟΔΗΓΗΣΗΣ</a:t>
            </a:r>
          </a:p>
        </p:txBody>
      </p:sp>
      <p:sp>
        <p:nvSpPr>
          <p:cNvPr id="5" name="Ορθογώνιο 4">
            <a:extLst/>
          </p:cNvPr>
          <p:cNvSpPr/>
          <p:nvPr/>
        </p:nvSpPr>
        <p:spPr>
          <a:xfrm>
            <a:off x="1009650" y="620713"/>
            <a:ext cx="10172700" cy="1550987"/>
          </a:xfrm>
          <a:prstGeom prst="rect">
            <a:avLst/>
          </a:prstGeom>
        </p:spPr>
        <p:txBody>
          <a:bodyPr>
            <a:spAutoFit/>
          </a:bodyPr>
          <a:lstStyle/>
          <a:p>
            <a:pPr marL="1657350" lvl="3" indent="-285750" algn="just" fontAlgn="auto">
              <a:lnSpc>
                <a:spcPct val="80000"/>
              </a:lnSpc>
              <a:spcBef>
                <a:spcPts val="1000"/>
              </a:spcBef>
              <a:spcAft>
                <a:spcPts val="0"/>
              </a:spcAft>
              <a:buClr>
                <a:schemeClr val="accent1"/>
              </a:buClr>
              <a:buFont typeface="Wingdings 3" charset="2"/>
              <a:buChar char=""/>
              <a:defRPr/>
            </a:pPr>
            <a:r>
              <a:rPr lang="el-GR" dirty="0">
                <a:solidFill>
                  <a:schemeClr val="tx1">
                    <a:lumMod val="75000"/>
                    <a:lumOff val="25000"/>
                  </a:schemeClr>
                </a:solidFill>
                <a:latin typeface="+mn-lt"/>
                <a:cs typeface="+mn-cs"/>
              </a:rPr>
              <a:t>Εκδόθηκαν </a:t>
            </a:r>
            <a:r>
              <a:rPr lang="el-GR" dirty="0">
                <a:solidFill>
                  <a:schemeClr val="tx1">
                    <a:lumMod val="75000"/>
                    <a:lumOff val="25000"/>
                  </a:schemeClr>
                </a:solidFill>
                <a:effectLst>
                  <a:outerShdw blurRad="38100" dist="38100" dir="2700000" algn="tl">
                    <a:srgbClr val="000000">
                      <a:alpha val="43137"/>
                    </a:srgbClr>
                  </a:outerShdw>
                </a:effectLst>
                <a:latin typeface="+mn-lt"/>
                <a:cs typeface="+mn-cs"/>
              </a:rPr>
              <a:t>63.597</a:t>
            </a:r>
            <a:r>
              <a:rPr lang="el-GR" dirty="0">
                <a:solidFill>
                  <a:schemeClr val="tx1">
                    <a:lumMod val="75000"/>
                    <a:lumOff val="25000"/>
                  </a:schemeClr>
                </a:solidFill>
                <a:latin typeface="+mn-lt"/>
                <a:cs typeface="+mn-cs"/>
              </a:rPr>
              <a:t> δελτία εκπαίδευσης εξεταζόμενων υποψήφιων οδηγών(ΔΕΕ), υπήρξαν </a:t>
            </a:r>
            <a:r>
              <a:rPr lang="el-GR" dirty="0">
                <a:solidFill>
                  <a:schemeClr val="tx1">
                    <a:lumMod val="75000"/>
                    <a:lumOff val="25000"/>
                  </a:schemeClr>
                </a:solidFill>
                <a:effectLst>
                  <a:outerShdw blurRad="38100" dist="38100" dir="2700000" algn="tl">
                    <a:srgbClr val="000000">
                      <a:alpha val="43137"/>
                    </a:srgbClr>
                  </a:outerShdw>
                </a:effectLst>
                <a:latin typeface="+mn-lt"/>
                <a:cs typeface="+mn-cs"/>
              </a:rPr>
              <a:t>61.106</a:t>
            </a:r>
            <a:r>
              <a:rPr lang="el-GR" dirty="0">
                <a:solidFill>
                  <a:schemeClr val="tx1">
                    <a:lumMod val="75000"/>
                    <a:lumOff val="25000"/>
                  </a:schemeClr>
                </a:solidFill>
                <a:latin typeface="+mn-lt"/>
                <a:cs typeface="+mn-cs"/>
              </a:rPr>
              <a:t> συμμετοχές στις θεωρητικές εξετάσεις και </a:t>
            </a:r>
            <a:r>
              <a:rPr lang="el-GR" dirty="0">
                <a:solidFill>
                  <a:schemeClr val="tx1">
                    <a:lumMod val="75000"/>
                    <a:lumOff val="25000"/>
                  </a:schemeClr>
                </a:solidFill>
                <a:effectLst>
                  <a:outerShdw blurRad="38100" dist="38100" dir="2700000" algn="tl">
                    <a:srgbClr val="000000">
                      <a:alpha val="43137"/>
                    </a:srgbClr>
                  </a:outerShdw>
                </a:effectLst>
                <a:latin typeface="+mn-lt"/>
                <a:cs typeface="+mn-cs"/>
              </a:rPr>
              <a:t>46.677</a:t>
            </a:r>
            <a:r>
              <a:rPr lang="el-GR" dirty="0">
                <a:solidFill>
                  <a:schemeClr val="tx1">
                    <a:lumMod val="75000"/>
                    <a:lumOff val="25000"/>
                  </a:schemeClr>
                </a:solidFill>
                <a:latin typeface="+mn-lt"/>
                <a:cs typeface="+mn-cs"/>
              </a:rPr>
              <a:t> στις πρακτικές. </a:t>
            </a:r>
          </a:p>
          <a:p>
            <a:pPr marL="1657350" lvl="3" indent="-285750" algn="just" fontAlgn="auto">
              <a:lnSpc>
                <a:spcPct val="80000"/>
              </a:lnSpc>
              <a:spcBef>
                <a:spcPts val="1000"/>
              </a:spcBef>
              <a:spcAft>
                <a:spcPts val="0"/>
              </a:spcAft>
              <a:buClr>
                <a:schemeClr val="accent1"/>
              </a:buClr>
              <a:buFont typeface="Wingdings 3" charset="2"/>
              <a:buChar char=""/>
              <a:defRPr/>
            </a:pPr>
            <a:r>
              <a:rPr lang="el-GR" dirty="0">
                <a:solidFill>
                  <a:schemeClr val="tx1">
                    <a:lumMod val="75000"/>
                    <a:lumOff val="25000"/>
                  </a:schemeClr>
                </a:solidFill>
                <a:latin typeface="+mn-lt"/>
                <a:cs typeface="+mn-cs"/>
              </a:rPr>
              <a:t>Στις θεωρητικές εξετάσεις απόκτησης πιστοποιητικού επαγγελματικής ικανότητας (ΠΕΙ) συμμετείχαν </a:t>
            </a:r>
            <a:r>
              <a:rPr lang="el-GR" dirty="0">
                <a:solidFill>
                  <a:schemeClr val="tx1">
                    <a:lumMod val="75000"/>
                    <a:lumOff val="25000"/>
                  </a:schemeClr>
                </a:solidFill>
                <a:effectLst>
                  <a:outerShdw blurRad="38100" dist="38100" dir="2700000" algn="tl">
                    <a:srgbClr val="000000">
                      <a:alpha val="43137"/>
                    </a:srgbClr>
                  </a:outerShdw>
                </a:effectLst>
                <a:latin typeface="+mn-lt"/>
                <a:cs typeface="+mn-cs"/>
              </a:rPr>
              <a:t>2.704</a:t>
            </a:r>
            <a:r>
              <a:rPr lang="el-GR" dirty="0">
                <a:solidFill>
                  <a:schemeClr val="tx1">
                    <a:lumMod val="75000"/>
                    <a:lumOff val="25000"/>
                  </a:schemeClr>
                </a:solidFill>
                <a:latin typeface="+mn-lt"/>
                <a:cs typeface="+mn-cs"/>
              </a:rPr>
              <a:t> οδηγοί και </a:t>
            </a:r>
            <a:r>
              <a:rPr lang="el-GR" dirty="0">
                <a:solidFill>
                  <a:schemeClr val="tx1">
                    <a:lumMod val="75000"/>
                    <a:lumOff val="25000"/>
                  </a:schemeClr>
                </a:solidFill>
                <a:effectLst>
                  <a:outerShdw blurRad="38100" dist="38100" dir="2700000" algn="tl">
                    <a:srgbClr val="000000">
                      <a:alpha val="43137"/>
                    </a:srgbClr>
                  </a:outerShdw>
                </a:effectLst>
                <a:latin typeface="+mn-lt"/>
                <a:cs typeface="+mn-cs"/>
              </a:rPr>
              <a:t>2.122</a:t>
            </a:r>
            <a:r>
              <a:rPr lang="el-GR" dirty="0">
                <a:solidFill>
                  <a:schemeClr val="tx1">
                    <a:lumMod val="75000"/>
                    <a:lumOff val="25000"/>
                  </a:schemeClr>
                </a:solidFill>
                <a:latin typeface="+mn-lt"/>
                <a:cs typeface="+mn-cs"/>
              </a:rPr>
              <a:t> στις πρακτικές εξετάσεις). </a:t>
            </a:r>
          </a:p>
        </p:txBody>
      </p:sp>
      <p:graphicFrame>
        <p:nvGraphicFramePr>
          <p:cNvPr id="22531" name="Γράφημα 6"/>
          <p:cNvGraphicFramePr>
            <a:graphicFrameLocks/>
          </p:cNvGraphicFramePr>
          <p:nvPr/>
        </p:nvGraphicFramePr>
        <p:xfrm>
          <a:off x="2973388" y="2171700"/>
          <a:ext cx="7893050" cy="4486275"/>
        </p:xfrm>
        <a:graphic>
          <a:graphicData uri="http://schemas.openxmlformats.org/presentationml/2006/ole">
            <mc:AlternateContent xmlns:mc="http://schemas.openxmlformats.org/markup-compatibility/2006">
              <mc:Choice xmlns:v="urn:schemas-microsoft-com:vml" Requires="v">
                <p:oleObj spid="_x0000_s22532" r:id="rId3" imgW="7895004" imgH="4487045" progId="Excel.Chart.8">
                  <p:embed/>
                </p:oleObj>
              </mc:Choice>
              <mc:Fallback>
                <p:oleObj r:id="rId3" imgW="7895004" imgH="4487045" progId="Excel.Chart.8">
                  <p:embed/>
                  <p:pic>
                    <p:nvPicPr>
                      <p:cNvPr id="0" name="Γράφημα 6"/>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3388" y="2171700"/>
                        <a:ext cx="7893050" cy="4486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553" name="Θέση περιεχομένου 3"/>
          <p:cNvGraphicFramePr>
            <a:graphicFrameLocks noGrp="1"/>
          </p:cNvGraphicFramePr>
          <p:nvPr>
            <p:ph idx="1"/>
          </p:nvPr>
        </p:nvGraphicFramePr>
        <p:xfrm>
          <a:off x="2592388" y="2941638"/>
          <a:ext cx="8915400" cy="3778250"/>
        </p:xfrm>
        <a:graphic>
          <a:graphicData uri="http://schemas.openxmlformats.org/presentationml/2006/ole">
            <mc:AlternateContent xmlns:mc="http://schemas.openxmlformats.org/markup-compatibility/2006">
              <mc:Choice xmlns:v="urn:schemas-microsoft-com:vml" Requires="v">
                <p:oleObj spid="_x0000_s23554" r:id="rId3" imgW="8919221" imgH="3773751" progId="Excel.Chart.8">
                  <p:embed/>
                </p:oleObj>
              </mc:Choice>
              <mc:Fallback>
                <p:oleObj r:id="rId3" imgW="8919221" imgH="3773751" progId="Excel.Chart.8">
                  <p:embed/>
                  <p:pic>
                    <p:nvPicPr>
                      <p:cNvPr id="0" name="Θέση περιεχομένου 3"/>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2388" y="2941638"/>
                        <a:ext cx="8915400" cy="3778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Τίτλος 1">
            <a:extLst/>
          </p:cNvPr>
          <p:cNvSpPr>
            <a:spLocks noGrp="1"/>
          </p:cNvSpPr>
          <p:nvPr>
            <p:ph type="title"/>
          </p:nvPr>
        </p:nvSpPr>
        <p:spPr>
          <a:xfrm>
            <a:off x="2592388" y="338138"/>
            <a:ext cx="8912225" cy="425450"/>
          </a:xfrm>
        </p:spPr>
        <p:txBody>
          <a:bodyPr rtlCol="0">
            <a:normAutofit/>
          </a:bodyPr>
          <a:lstStyle/>
          <a:p>
            <a:pPr algn="ctr" eaLnBrk="1" fontAlgn="auto" hangingPunct="1">
              <a:spcAft>
                <a:spcPts val="0"/>
              </a:spcAft>
              <a:defRPr/>
            </a:pPr>
            <a:r>
              <a:rPr lang="el-GR" sz="1800" b="1" u="sng" dirty="0">
                <a:solidFill>
                  <a:schemeClr val="tx1">
                    <a:lumMod val="65000"/>
                    <a:lumOff val="35000"/>
                  </a:schemeClr>
                </a:solidFill>
                <a:latin typeface="+mn-lt"/>
                <a:ea typeface="+mn-ea"/>
                <a:cs typeface="+mn-cs"/>
              </a:rPr>
              <a:t>ΑΠΟΛΟΓΙΣΤΙΚΑ ΣΤΟΙΧΕΙΑ ΤΜΗΜΑΤΩΝ ΑΔΕΙΩΝ ΟΔΗΓΗΣΗΣ</a:t>
            </a:r>
          </a:p>
        </p:txBody>
      </p:sp>
      <p:sp>
        <p:nvSpPr>
          <p:cNvPr id="6" name="Ορθογώνιο 5">
            <a:extLst/>
          </p:cNvPr>
          <p:cNvSpPr/>
          <p:nvPr/>
        </p:nvSpPr>
        <p:spPr>
          <a:xfrm>
            <a:off x="1009650" y="620713"/>
            <a:ext cx="10172700" cy="2251075"/>
          </a:xfrm>
          <a:prstGeom prst="rect">
            <a:avLst/>
          </a:prstGeom>
        </p:spPr>
        <p:txBody>
          <a:bodyPr>
            <a:spAutoFit/>
          </a:bodyPr>
          <a:lstStyle/>
          <a:p>
            <a:pPr marL="1657350" lvl="3" indent="-285750" algn="just" fontAlgn="auto">
              <a:lnSpc>
                <a:spcPct val="80000"/>
              </a:lnSpc>
              <a:spcBef>
                <a:spcPts val="1000"/>
              </a:spcBef>
              <a:spcAft>
                <a:spcPts val="0"/>
              </a:spcAft>
              <a:buClr>
                <a:schemeClr val="accent1"/>
              </a:buClr>
              <a:buFont typeface="Wingdings 3" charset="2"/>
              <a:buChar char=""/>
              <a:defRPr/>
            </a:pPr>
            <a:r>
              <a:rPr lang="el-GR" dirty="0">
                <a:solidFill>
                  <a:schemeClr val="tx1">
                    <a:lumMod val="75000"/>
                    <a:lumOff val="25000"/>
                  </a:schemeClr>
                </a:solidFill>
                <a:latin typeface="+mn-lt"/>
                <a:cs typeface="+mn-cs"/>
              </a:rPr>
              <a:t>Χορηγήθηκαν </a:t>
            </a:r>
            <a:r>
              <a:rPr lang="el-GR" dirty="0">
                <a:solidFill>
                  <a:schemeClr val="tx1">
                    <a:lumMod val="75000"/>
                    <a:lumOff val="25000"/>
                  </a:schemeClr>
                </a:solidFill>
                <a:effectLst>
                  <a:outerShdw blurRad="38100" dist="38100" dir="2700000" algn="tl">
                    <a:srgbClr val="000000">
                      <a:alpha val="43137"/>
                    </a:srgbClr>
                  </a:outerShdw>
                </a:effectLst>
                <a:latin typeface="+mn-lt"/>
                <a:cs typeface="+mn-cs"/>
              </a:rPr>
              <a:t>40</a:t>
            </a:r>
            <a:r>
              <a:rPr lang="el-GR" dirty="0">
                <a:solidFill>
                  <a:schemeClr val="tx1">
                    <a:lumMod val="75000"/>
                    <a:lumOff val="25000"/>
                  </a:schemeClr>
                </a:solidFill>
                <a:latin typeface="+mn-lt"/>
                <a:cs typeface="+mn-cs"/>
              </a:rPr>
              <a:t>  βεβαιώσεις νόμιμης ίδρυσης Σχολών Οδηγών και </a:t>
            </a:r>
            <a:r>
              <a:rPr lang="el-GR" dirty="0">
                <a:solidFill>
                  <a:schemeClr val="tx1">
                    <a:lumMod val="75000"/>
                    <a:lumOff val="25000"/>
                  </a:schemeClr>
                </a:solidFill>
                <a:effectLst>
                  <a:outerShdw blurRad="38100" dist="38100" dir="2700000" algn="tl">
                    <a:srgbClr val="000000">
                      <a:alpha val="43137"/>
                    </a:srgbClr>
                  </a:outerShdw>
                </a:effectLst>
                <a:latin typeface="+mn-lt"/>
                <a:cs typeface="+mn-cs"/>
              </a:rPr>
              <a:t>36</a:t>
            </a:r>
            <a:r>
              <a:rPr lang="el-GR" dirty="0">
                <a:solidFill>
                  <a:schemeClr val="tx1">
                    <a:lumMod val="75000"/>
                    <a:lumOff val="25000"/>
                  </a:schemeClr>
                </a:solidFill>
                <a:latin typeface="+mn-lt"/>
                <a:cs typeface="+mn-cs"/>
              </a:rPr>
              <a:t> βεβαιώσεις νόμιμης ίδρυσης ΚΕΘΕΥΟ. </a:t>
            </a:r>
          </a:p>
          <a:p>
            <a:pPr marL="1657350" lvl="3" indent="-285750" algn="just" fontAlgn="auto">
              <a:lnSpc>
                <a:spcPct val="80000"/>
              </a:lnSpc>
              <a:spcBef>
                <a:spcPts val="1000"/>
              </a:spcBef>
              <a:spcAft>
                <a:spcPts val="0"/>
              </a:spcAft>
              <a:buClr>
                <a:schemeClr val="accent1"/>
              </a:buClr>
              <a:buFont typeface="Wingdings 3" charset="2"/>
              <a:buChar char=""/>
              <a:defRPr/>
            </a:pPr>
            <a:r>
              <a:rPr lang="el-GR" dirty="0">
                <a:solidFill>
                  <a:schemeClr val="tx1">
                    <a:lumMod val="75000"/>
                    <a:lumOff val="25000"/>
                  </a:schemeClr>
                </a:solidFill>
                <a:latin typeface="+mn-lt"/>
                <a:cs typeface="+mn-cs"/>
              </a:rPr>
              <a:t>Χορηγήθηκαν </a:t>
            </a:r>
            <a:r>
              <a:rPr lang="el-GR" dirty="0">
                <a:solidFill>
                  <a:schemeClr val="tx1">
                    <a:lumMod val="75000"/>
                    <a:lumOff val="25000"/>
                  </a:schemeClr>
                </a:solidFill>
                <a:effectLst>
                  <a:outerShdw blurRad="38100" dist="38100" dir="2700000" algn="tl">
                    <a:srgbClr val="000000">
                      <a:alpha val="43137"/>
                    </a:srgbClr>
                  </a:outerShdw>
                </a:effectLst>
                <a:latin typeface="+mn-lt"/>
                <a:cs typeface="+mn-cs"/>
              </a:rPr>
              <a:t>39</a:t>
            </a:r>
            <a:r>
              <a:rPr lang="el-GR" dirty="0">
                <a:solidFill>
                  <a:schemeClr val="tx1">
                    <a:lumMod val="75000"/>
                    <a:lumOff val="25000"/>
                  </a:schemeClr>
                </a:solidFill>
                <a:latin typeface="+mn-lt"/>
                <a:cs typeface="+mn-cs"/>
              </a:rPr>
              <a:t>  βεβαιώσεις νόμιμης λειτουργίας Σχολών Οδηγών, </a:t>
            </a:r>
            <a:r>
              <a:rPr lang="el-GR" dirty="0">
                <a:solidFill>
                  <a:schemeClr val="tx1">
                    <a:lumMod val="75000"/>
                    <a:lumOff val="25000"/>
                  </a:schemeClr>
                </a:solidFill>
                <a:effectLst>
                  <a:outerShdw blurRad="38100" dist="38100" dir="2700000" algn="tl">
                    <a:srgbClr val="000000">
                      <a:alpha val="43137"/>
                    </a:srgbClr>
                  </a:outerShdw>
                </a:effectLst>
                <a:latin typeface="+mn-lt"/>
                <a:cs typeface="+mn-cs"/>
              </a:rPr>
              <a:t>37</a:t>
            </a:r>
            <a:r>
              <a:rPr lang="el-GR" dirty="0">
                <a:solidFill>
                  <a:schemeClr val="tx1">
                    <a:lumMod val="75000"/>
                    <a:lumOff val="25000"/>
                  </a:schemeClr>
                </a:solidFill>
                <a:latin typeface="+mn-lt"/>
                <a:cs typeface="+mn-cs"/>
              </a:rPr>
              <a:t> βεβαιώσεις νόμιμης λειτουργίας ΚΕΘΕΥΟ και </a:t>
            </a:r>
            <a:r>
              <a:rPr lang="el-GR" dirty="0">
                <a:solidFill>
                  <a:schemeClr val="tx1">
                    <a:lumMod val="75000"/>
                    <a:lumOff val="25000"/>
                  </a:schemeClr>
                </a:solidFill>
                <a:effectLst>
                  <a:outerShdw blurRad="38100" dist="38100" dir="2700000" algn="tl">
                    <a:srgbClr val="000000">
                      <a:alpha val="43137"/>
                    </a:srgbClr>
                  </a:outerShdw>
                </a:effectLst>
                <a:latin typeface="+mn-lt"/>
                <a:cs typeface="+mn-cs"/>
              </a:rPr>
              <a:t>7</a:t>
            </a:r>
            <a:r>
              <a:rPr lang="el-GR" dirty="0">
                <a:solidFill>
                  <a:schemeClr val="tx1">
                    <a:lumMod val="75000"/>
                    <a:lumOff val="25000"/>
                  </a:schemeClr>
                </a:solidFill>
                <a:latin typeface="+mn-lt"/>
                <a:cs typeface="+mn-cs"/>
              </a:rPr>
              <a:t>  σε υποκαταστήματα Σχολών Οδηγών.</a:t>
            </a:r>
          </a:p>
          <a:p>
            <a:pPr marL="1657350" lvl="3" indent="-285750" algn="just" fontAlgn="auto">
              <a:lnSpc>
                <a:spcPct val="80000"/>
              </a:lnSpc>
              <a:spcBef>
                <a:spcPts val="1000"/>
              </a:spcBef>
              <a:spcAft>
                <a:spcPts val="0"/>
              </a:spcAft>
              <a:buClr>
                <a:schemeClr val="accent1"/>
              </a:buClr>
              <a:buFont typeface="Wingdings 3" charset="2"/>
              <a:buChar char=""/>
              <a:defRPr/>
            </a:pPr>
            <a:r>
              <a:rPr lang="el-GR" dirty="0">
                <a:solidFill>
                  <a:schemeClr val="tx1">
                    <a:lumMod val="75000"/>
                    <a:lumOff val="25000"/>
                  </a:schemeClr>
                </a:solidFill>
                <a:latin typeface="+mn-lt"/>
                <a:cs typeface="+mn-cs"/>
              </a:rPr>
              <a:t>Χορηγήθηκαν/ τροποποιήθηκαν </a:t>
            </a:r>
            <a:r>
              <a:rPr lang="el-GR" dirty="0">
                <a:solidFill>
                  <a:schemeClr val="tx1">
                    <a:lumMod val="75000"/>
                    <a:lumOff val="25000"/>
                  </a:schemeClr>
                </a:solidFill>
                <a:effectLst>
                  <a:outerShdw blurRad="38100" dist="38100" dir="2700000" algn="tl">
                    <a:srgbClr val="000000">
                      <a:alpha val="43137"/>
                    </a:srgbClr>
                  </a:outerShdw>
                </a:effectLst>
                <a:latin typeface="+mn-lt"/>
                <a:cs typeface="+mn-cs"/>
              </a:rPr>
              <a:t>230</a:t>
            </a:r>
            <a:r>
              <a:rPr lang="el-GR" dirty="0">
                <a:solidFill>
                  <a:schemeClr val="tx1">
                    <a:lumMod val="75000"/>
                    <a:lumOff val="25000"/>
                  </a:schemeClr>
                </a:solidFill>
                <a:latin typeface="+mn-lt"/>
                <a:cs typeface="+mn-cs"/>
              </a:rPr>
              <a:t> παρατήματα Σχολών Οδηγών</a:t>
            </a:r>
          </a:p>
          <a:p>
            <a:pPr marL="1657350" lvl="3" indent="-285750" algn="just" fontAlgn="auto">
              <a:lnSpc>
                <a:spcPct val="80000"/>
              </a:lnSpc>
              <a:spcBef>
                <a:spcPts val="1000"/>
              </a:spcBef>
              <a:spcAft>
                <a:spcPts val="0"/>
              </a:spcAft>
              <a:buClr>
                <a:schemeClr val="accent1"/>
              </a:buClr>
              <a:buFont typeface="Wingdings 3" charset="2"/>
              <a:buChar char=""/>
              <a:defRPr/>
            </a:pPr>
            <a:r>
              <a:rPr lang="el-GR" dirty="0">
                <a:solidFill>
                  <a:schemeClr val="tx1">
                    <a:lumMod val="75000"/>
                    <a:lumOff val="25000"/>
                  </a:schemeClr>
                </a:solidFill>
                <a:latin typeface="+mn-lt"/>
                <a:cs typeface="+mn-cs"/>
              </a:rPr>
              <a:t>Χορηγήθηκαν </a:t>
            </a:r>
            <a:r>
              <a:rPr lang="el-GR" dirty="0">
                <a:solidFill>
                  <a:schemeClr val="tx1">
                    <a:lumMod val="75000"/>
                    <a:lumOff val="25000"/>
                  </a:schemeClr>
                </a:solidFill>
                <a:effectLst>
                  <a:outerShdw blurRad="38100" dist="38100" dir="2700000" algn="tl">
                    <a:srgbClr val="000000">
                      <a:alpha val="43137"/>
                    </a:srgbClr>
                  </a:outerShdw>
                </a:effectLst>
                <a:latin typeface="+mn-lt"/>
                <a:cs typeface="+mn-cs"/>
              </a:rPr>
              <a:t>15</a:t>
            </a:r>
            <a:r>
              <a:rPr lang="el-GR" dirty="0">
                <a:solidFill>
                  <a:schemeClr val="tx1">
                    <a:lumMod val="75000"/>
                    <a:lumOff val="25000"/>
                  </a:schemeClr>
                </a:solidFill>
                <a:latin typeface="+mn-lt"/>
                <a:cs typeface="+mn-cs"/>
              </a:rPr>
              <a:t> άδειες ίδρυσης και λειτουργίας Σχολών ΣΕΚΑΜ και ΣΕΚΟΟΜΕ.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7" name="Θέση περιεχομένου 3"/>
          <p:cNvGraphicFramePr>
            <a:graphicFrameLocks noGrp="1"/>
          </p:cNvGraphicFramePr>
          <p:nvPr>
            <p:ph idx="1"/>
          </p:nvPr>
        </p:nvGraphicFramePr>
        <p:xfrm>
          <a:off x="2589213" y="2482850"/>
          <a:ext cx="8915400" cy="3630613"/>
        </p:xfrm>
        <a:graphic>
          <a:graphicData uri="http://schemas.openxmlformats.org/presentationml/2006/ole">
            <mc:AlternateContent xmlns:mc="http://schemas.openxmlformats.org/markup-compatibility/2006">
              <mc:Choice xmlns:v="urn:schemas-microsoft-com:vml" Requires="v">
                <p:oleObj spid="_x0000_s24578" r:id="rId3" imgW="8913124" imgH="3633531" progId="Excel.Chart.8">
                  <p:embed/>
                </p:oleObj>
              </mc:Choice>
              <mc:Fallback>
                <p:oleObj r:id="rId3" imgW="8913124" imgH="3633531" progId="Excel.Chart.8">
                  <p:embed/>
                  <p:pic>
                    <p:nvPicPr>
                      <p:cNvPr id="0" name="Θέση περιεχομένου 3"/>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89213" y="2482850"/>
                        <a:ext cx="8915400" cy="3630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Τίτλος 1">
            <a:extLst/>
          </p:cNvPr>
          <p:cNvSpPr>
            <a:spLocks noGrp="1"/>
          </p:cNvSpPr>
          <p:nvPr>
            <p:ph type="title"/>
          </p:nvPr>
        </p:nvSpPr>
        <p:spPr>
          <a:xfrm>
            <a:off x="2592388" y="373063"/>
            <a:ext cx="8912225" cy="390525"/>
          </a:xfrm>
        </p:spPr>
        <p:txBody>
          <a:bodyPr rtlCol="0">
            <a:normAutofit/>
          </a:bodyPr>
          <a:lstStyle/>
          <a:p>
            <a:pPr algn="ctr" eaLnBrk="1" fontAlgn="auto" hangingPunct="1">
              <a:spcAft>
                <a:spcPts val="0"/>
              </a:spcAft>
              <a:defRPr/>
            </a:pPr>
            <a:r>
              <a:rPr lang="el-GR" sz="1800" b="1" u="sng" dirty="0">
                <a:solidFill>
                  <a:schemeClr val="tx1">
                    <a:lumMod val="65000"/>
                    <a:lumOff val="35000"/>
                  </a:schemeClr>
                </a:solidFill>
                <a:latin typeface="+mn-lt"/>
                <a:ea typeface="+mn-ea"/>
                <a:cs typeface="+mn-cs"/>
              </a:rPr>
              <a:t>ΑΠΟΛΟΓΙΣΤΙΚΑ ΣΤΟΙΧΕΙΑ ΤΜΗΜΑΤΩΝ ΑΔΕΙΩΝ ΚΥΚΛΟΦΟΡΙΑΣ</a:t>
            </a:r>
          </a:p>
        </p:txBody>
      </p:sp>
      <p:sp>
        <p:nvSpPr>
          <p:cNvPr id="7" name="Ορθογώνιο 6">
            <a:extLst/>
          </p:cNvPr>
          <p:cNvSpPr/>
          <p:nvPr/>
        </p:nvSpPr>
        <p:spPr>
          <a:xfrm>
            <a:off x="684213" y="804863"/>
            <a:ext cx="11241087" cy="1677987"/>
          </a:xfrm>
          <a:prstGeom prst="rect">
            <a:avLst/>
          </a:prstGeom>
        </p:spPr>
        <p:txBody>
          <a:bodyPr>
            <a:spAutoFit/>
          </a:bodyPr>
          <a:lstStyle/>
          <a:p>
            <a:pPr marL="1657350" lvl="3" indent="-285750" algn="just" fontAlgn="auto">
              <a:lnSpc>
                <a:spcPct val="80000"/>
              </a:lnSpc>
              <a:spcBef>
                <a:spcPts val="1000"/>
              </a:spcBef>
              <a:spcAft>
                <a:spcPts val="0"/>
              </a:spcAft>
              <a:buClr>
                <a:schemeClr val="accent1"/>
              </a:buClr>
              <a:buFont typeface="Wingdings 3" charset="2"/>
              <a:buChar char=""/>
              <a:defRPr/>
            </a:pPr>
            <a:r>
              <a:rPr lang="el-GR" dirty="0">
                <a:solidFill>
                  <a:schemeClr val="tx1">
                    <a:lumMod val="75000"/>
                    <a:lumOff val="25000"/>
                  </a:schemeClr>
                </a:solidFill>
                <a:latin typeface="+mn-lt"/>
                <a:cs typeface="+mn-cs"/>
              </a:rPr>
              <a:t>Χορηγήθηκαν </a:t>
            </a:r>
            <a:r>
              <a:rPr lang="el-GR" dirty="0">
                <a:effectLst>
                  <a:outerShdw blurRad="38100" dist="38100" dir="2700000" algn="tl">
                    <a:srgbClr val="000000">
                      <a:alpha val="43137"/>
                    </a:srgbClr>
                  </a:outerShdw>
                </a:effectLst>
                <a:latin typeface="+mn-lt"/>
                <a:cs typeface="+mn-cs"/>
              </a:rPr>
              <a:t>59.519</a:t>
            </a:r>
            <a:r>
              <a:rPr lang="el-GR" dirty="0">
                <a:latin typeface="+mn-lt"/>
                <a:cs typeface="+mn-cs"/>
              </a:rPr>
              <a:t> νέες άδειες αυτοκινήτων ιδιωτικής χρήσης (ΕΙΧ), </a:t>
            </a:r>
            <a:r>
              <a:rPr lang="el-GR" dirty="0">
                <a:effectLst>
                  <a:outerShdw blurRad="38100" dist="38100" dir="2700000" algn="tl">
                    <a:srgbClr val="000000">
                      <a:alpha val="43137"/>
                    </a:srgbClr>
                  </a:outerShdw>
                </a:effectLst>
                <a:latin typeface="+mn-lt"/>
                <a:cs typeface="+mn-cs"/>
              </a:rPr>
              <a:t>19.250</a:t>
            </a:r>
            <a:r>
              <a:rPr lang="el-GR" dirty="0">
                <a:latin typeface="+mn-lt"/>
                <a:cs typeface="+mn-cs"/>
              </a:rPr>
              <a:t> άδειες οδήγησης </a:t>
            </a:r>
            <a:r>
              <a:rPr lang="el-GR" dirty="0" err="1">
                <a:latin typeface="+mn-lt"/>
                <a:cs typeface="+mn-cs"/>
              </a:rPr>
              <a:t>δικύκλων</a:t>
            </a:r>
            <a:r>
              <a:rPr lang="el-GR" dirty="0">
                <a:latin typeface="+mn-lt"/>
                <a:cs typeface="+mn-cs"/>
              </a:rPr>
              <a:t>, </a:t>
            </a:r>
            <a:r>
              <a:rPr lang="el-GR" dirty="0">
                <a:effectLst>
                  <a:outerShdw blurRad="38100" dist="38100" dir="2700000" algn="tl">
                    <a:srgbClr val="000000">
                      <a:alpha val="43137"/>
                    </a:srgbClr>
                  </a:outerShdw>
                </a:effectLst>
                <a:latin typeface="+mn-lt"/>
                <a:cs typeface="+mn-cs"/>
              </a:rPr>
              <a:t>6.342</a:t>
            </a:r>
            <a:r>
              <a:rPr lang="el-GR" dirty="0">
                <a:latin typeface="+mn-lt"/>
                <a:cs typeface="+mn-cs"/>
              </a:rPr>
              <a:t> άδειες φορτηγών ιδιωτικής χρήσης (ΦΙΧ) και </a:t>
            </a:r>
            <a:r>
              <a:rPr lang="el-GR" dirty="0">
                <a:effectLst>
                  <a:outerShdw blurRad="38100" dist="38100" dir="2700000" algn="tl">
                    <a:srgbClr val="000000">
                      <a:alpha val="43137"/>
                    </a:srgbClr>
                  </a:outerShdw>
                </a:effectLst>
                <a:latin typeface="+mn-lt"/>
                <a:cs typeface="+mn-cs"/>
              </a:rPr>
              <a:t>1.434</a:t>
            </a:r>
            <a:r>
              <a:rPr lang="el-GR" dirty="0">
                <a:latin typeface="+mn-lt"/>
                <a:cs typeface="+mn-cs"/>
              </a:rPr>
              <a:t> δημόσιας χρήσης (ΦΔΧ)</a:t>
            </a:r>
          </a:p>
          <a:p>
            <a:pPr marL="1657350" lvl="3" indent="-285750" algn="just" fontAlgn="auto">
              <a:lnSpc>
                <a:spcPct val="80000"/>
              </a:lnSpc>
              <a:spcBef>
                <a:spcPts val="1000"/>
              </a:spcBef>
              <a:spcAft>
                <a:spcPts val="0"/>
              </a:spcAft>
              <a:buClr>
                <a:schemeClr val="accent1"/>
              </a:buClr>
              <a:buFont typeface="Wingdings 3" charset="2"/>
              <a:buChar char=""/>
              <a:defRPr/>
            </a:pPr>
            <a:r>
              <a:rPr lang="el-GR" dirty="0">
                <a:solidFill>
                  <a:schemeClr val="tx1">
                    <a:lumMod val="75000"/>
                    <a:lumOff val="25000"/>
                  </a:schemeClr>
                </a:solidFill>
                <a:latin typeface="+mn-lt"/>
                <a:cs typeface="+mn-cs"/>
              </a:rPr>
              <a:t>Χορηγήθηκαν </a:t>
            </a:r>
            <a:r>
              <a:rPr lang="el-GR" dirty="0">
                <a:effectLst>
                  <a:outerShdw blurRad="38100" dist="38100" dir="2700000" algn="tl">
                    <a:srgbClr val="000000">
                      <a:alpha val="43137"/>
                    </a:srgbClr>
                  </a:outerShdw>
                </a:effectLst>
                <a:latin typeface="+mn-lt"/>
                <a:cs typeface="+mn-cs"/>
              </a:rPr>
              <a:t>472</a:t>
            </a:r>
            <a:r>
              <a:rPr lang="el-GR" dirty="0">
                <a:latin typeface="+mn-lt"/>
                <a:cs typeface="+mn-cs"/>
              </a:rPr>
              <a:t> νέες άδειες λεωφορείων δημόσιας χρήσης (ΛΔΧ), </a:t>
            </a:r>
            <a:r>
              <a:rPr lang="el-GR" dirty="0">
                <a:effectLst>
                  <a:outerShdw blurRad="38100" dist="38100" dir="2700000" algn="tl">
                    <a:srgbClr val="000000">
                      <a:alpha val="43137"/>
                    </a:srgbClr>
                  </a:outerShdw>
                </a:effectLst>
                <a:latin typeface="+mn-lt"/>
                <a:cs typeface="+mn-cs"/>
              </a:rPr>
              <a:t>195</a:t>
            </a:r>
            <a:r>
              <a:rPr lang="el-GR" dirty="0">
                <a:latin typeface="+mn-lt"/>
                <a:cs typeface="+mn-cs"/>
              </a:rPr>
              <a:t> ιδιωτικής χρήσης (ΛΙΧ) και </a:t>
            </a:r>
            <a:r>
              <a:rPr lang="el-GR" dirty="0">
                <a:effectLst>
                  <a:outerShdw blurRad="38100" dist="38100" dir="2700000" algn="tl">
                    <a:srgbClr val="000000">
                      <a:alpha val="43137"/>
                    </a:srgbClr>
                  </a:outerShdw>
                </a:effectLst>
                <a:latin typeface="+mn-lt"/>
                <a:cs typeface="+mn-cs"/>
              </a:rPr>
              <a:t>1.679</a:t>
            </a:r>
            <a:r>
              <a:rPr lang="el-GR" dirty="0">
                <a:latin typeface="+mn-lt"/>
                <a:cs typeface="+mn-cs"/>
              </a:rPr>
              <a:t> επιβατικών δημοσίας χρήσης (ΕΔΧ). </a:t>
            </a:r>
          </a:p>
          <a:p>
            <a:pPr lvl="3" algn="just" fontAlgn="auto">
              <a:lnSpc>
                <a:spcPct val="80000"/>
              </a:lnSpc>
              <a:spcBef>
                <a:spcPts val="1000"/>
              </a:spcBef>
              <a:spcAft>
                <a:spcPts val="0"/>
              </a:spcAft>
              <a:buClr>
                <a:schemeClr val="accent1"/>
              </a:buClr>
              <a:defRPr/>
            </a:pPr>
            <a:endParaRPr lang="el-GR" dirty="0">
              <a:solidFill>
                <a:schemeClr val="tx1">
                  <a:lumMod val="75000"/>
                  <a:lumOff val="25000"/>
                </a:schemeClr>
              </a:solidFill>
              <a:latin typeface="+mn-lt"/>
              <a:cs typeface="+mn-cs"/>
            </a:endParaRPr>
          </a:p>
        </p:txBody>
      </p:sp>
      <p:sp>
        <p:nvSpPr>
          <p:cNvPr id="24580" name="TextBox 7"/>
          <p:cNvSpPr txBox="1">
            <a:spLocks noChangeArrowheads="1"/>
          </p:cNvSpPr>
          <p:nvPr/>
        </p:nvSpPr>
        <p:spPr bwMode="auto">
          <a:xfrm>
            <a:off x="2589213" y="6119813"/>
            <a:ext cx="9274175" cy="307975"/>
          </a:xfrm>
          <a:prstGeom prst="rect">
            <a:avLst/>
          </a:prstGeom>
          <a:noFill/>
          <a:ln w="9525">
            <a:noFill/>
            <a:miter lim="800000"/>
            <a:headEnd/>
            <a:tailEnd/>
          </a:ln>
        </p:spPr>
        <p:txBody>
          <a:bodyPr>
            <a:spAutoFit/>
          </a:bodyPr>
          <a:lstStyle/>
          <a:p>
            <a:pPr algn="just"/>
            <a:r>
              <a:rPr lang="el-GR" sz="1400">
                <a:latin typeface="Century Gothic" pitchFamily="34" charset="0"/>
              </a:rPr>
              <a:t>Γράφημα : Κατανομή νέων αδειών κυκλοφορίας οχημάτων ( ΕΙΧ, ΔΙΚΥΚΛΑ,ΦΙΧ,ΦΔΧ,ΛΔΧ,ΛΙΧ, ΕΔΧ)</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01" name="Θέση περιεχομένου 3"/>
          <p:cNvGraphicFramePr>
            <a:graphicFrameLocks noGrp="1"/>
          </p:cNvGraphicFramePr>
          <p:nvPr>
            <p:ph idx="1"/>
          </p:nvPr>
        </p:nvGraphicFramePr>
        <p:xfrm>
          <a:off x="2530475" y="3343275"/>
          <a:ext cx="8974138" cy="3386138"/>
        </p:xfrm>
        <a:graphic>
          <a:graphicData uri="http://schemas.openxmlformats.org/presentationml/2006/ole">
            <mc:AlternateContent xmlns:mc="http://schemas.openxmlformats.org/markup-compatibility/2006">
              <mc:Choice xmlns:v="urn:schemas-microsoft-com:vml" Requires="v">
                <p:oleObj spid="_x0000_s25602" r:id="rId3" imgW="8974090" imgH="3389670" progId="Excel.Chart.8">
                  <p:embed/>
                </p:oleObj>
              </mc:Choice>
              <mc:Fallback>
                <p:oleObj r:id="rId3" imgW="8974090" imgH="3389670" progId="Excel.Chart.8">
                  <p:embed/>
                  <p:pic>
                    <p:nvPicPr>
                      <p:cNvPr id="0" name="Θέση περιεχομένου 3"/>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30475" y="3343275"/>
                        <a:ext cx="8974138" cy="33861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Τίτλος 1">
            <a:extLst/>
          </p:cNvPr>
          <p:cNvSpPr>
            <a:spLocks noGrp="1"/>
          </p:cNvSpPr>
          <p:nvPr>
            <p:ph type="title"/>
          </p:nvPr>
        </p:nvSpPr>
        <p:spPr>
          <a:xfrm>
            <a:off x="2592388" y="128588"/>
            <a:ext cx="8912225" cy="395287"/>
          </a:xfrm>
        </p:spPr>
        <p:txBody>
          <a:bodyPr rtlCol="0">
            <a:normAutofit/>
          </a:bodyPr>
          <a:lstStyle/>
          <a:p>
            <a:pPr algn="ctr" eaLnBrk="1" fontAlgn="auto" hangingPunct="1">
              <a:spcAft>
                <a:spcPts val="0"/>
              </a:spcAft>
              <a:defRPr/>
            </a:pPr>
            <a:r>
              <a:rPr lang="el-GR" sz="1800" b="1" u="sng" dirty="0">
                <a:solidFill>
                  <a:schemeClr val="tx1">
                    <a:lumMod val="65000"/>
                    <a:lumOff val="35000"/>
                  </a:schemeClr>
                </a:solidFill>
                <a:latin typeface="+mn-lt"/>
                <a:ea typeface="+mn-ea"/>
                <a:cs typeface="+mn-cs"/>
              </a:rPr>
              <a:t>ΑΠΟΛΟΓΙΣΤΙΚΑ ΣΤΟΙΧΕΙΑ ΤΜΗΜΑΤΩΝ ΑΔΕΙΩΝ ΚΥΚΛΟΦΟΡΙΑΣ</a:t>
            </a:r>
          </a:p>
        </p:txBody>
      </p:sp>
      <p:sp>
        <p:nvSpPr>
          <p:cNvPr id="6" name="Ορθογώνιο 5">
            <a:extLst/>
          </p:cNvPr>
          <p:cNvSpPr/>
          <p:nvPr/>
        </p:nvSpPr>
        <p:spPr>
          <a:xfrm>
            <a:off x="687388" y="239713"/>
            <a:ext cx="11241087" cy="4441825"/>
          </a:xfrm>
          <a:prstGeom prst="rect">
            <a:avLst/>
          </a:prstGeom>
        </p:spPr>
        <p:txBody>
          <a:bodyPr>
            <a:spAutoFit/>
          </a:bodyPr>
          <a:lstStyle/>
          <a:p>
            <a:pPr marL="1657350" lvl="3" indent="-285750" algn="just" fontAlgn="auto">
              <a:lnSpc>
                <a:spcPct val="80000"/>
              </a:lnSpc>
              <a:spcBef>
                <a:spcPts val="1000"/>
              </a:spcBef>
              <a:spcAft>
                <a:spcPts val="0"/>
              </a:spcAft>
              <a:buClr>
                <a:schemeClr val="accent1"/>
              </a:buClr>
              <a:buFont typeface="Wingdings 3" charset="2"/>
              <a:buChar char=""/>
              <a:defRPr/>
            </a:pPr>
            <a:endParaRPr lang="el-GR" dirty="0">
              <a:latin typeface="+mn-lt"/>
              <a:cs typeface="+mn-cs"/>
            </a:endParaRPr>
          </a:p>
          <a:p>
            <a:pPr marL="1657350" lvl="3" indent="-285750" algn="just" fontAlgn="auto">
              <a:lnSpc>
                <a:spcPct val="80000"/>
              </a:lnSpc>
              <a:spcBef>
                <a:spcPts val="1000"/>
              </a:spcBef>
              <a:spcAft>
                <a:spcPts val="0"/>
              </a:spcAft>
              <a:buClr>
                <a:schemeClr val="accent1"/>
              </a:buClr>
              <a:buFont typeface="Wingdings 3" charset="2"/>
              <a:buChar char=""/>
              <a:defRPr/>
            </a:pPr>
            <a:r>
              <a:rPr lang="el-GR" dirty="0">
                <a:latin typeface="+mn-lt"/>
                <a:cs typeface="+mn-cs"/>
              </a:rPr>
              <a:t>Έγιναν </a:t>
            </a:r>
            <a:r>
              <a:rPr lang="el-GR" dirty="0">
                <a:effectLst>
                  <a:outerShdw blurRad="38100" dist="38100" dir="2700000" algn="tl">
                    <a:srgbClr val="000000">
                      <a:alpha val="43137"/>
                    </a:srgbClr>
                  </a:outerShdw>
                </a:effectLst>
                <a:latin typeface="+mn-lt"/>
                <a:cs typeface="+mn-cs"/>
              </a:rPr>
              <a:t>226137</a:t>
            </a:r>
            <a:r>
              <a:rPr lang="el-GR" dirty="0">
                <a:latin typeface="+mn-lt"/>
                <a:cs typeface="+mn-cs"/>
              </a:rPr>
              <a:t> πράξεις μεταβιβάσεις αυτοκινήτων (ΕΙΧ), μοτοσυκλετών (ΔΙΧ) ιδιωτικής χρήσης, καθώς και φορτηγών και λεωφορείων.</a:t>
            </a:r>
            <a:endParaRPr lang="el-GR" dirty="0">
              <a:solidFill>
                <a:schemeClr val="tx1">
                  <a:lumMod val="75000"/>
                  <a:lumOff val="25000"/>
                </a:schemeClr>
              </a:solidFill>
              <a:latin typeface="+mn-lt"/>
              <a:cs typeface="+mn-cs"/>
            </a:endParaRPr>
          </a:p>
          <a:p>
            <a:pPr marL="1657350" lvl="3" indent="-285750" algn="just" fontAlgn="auto">
              <a:lnSpc>
                <a:spcPct val="80000"/>
              </a:lnSpc>
              <a:spcBef>
                <a:spcPts val="1000"/>
              </a:spcBef>
              <a:spcAft>
                <a:spcPts val="0"/>
              </a:spcAft>
              <a:buClr>
                <a:schemeClr val="accent1"/>
              </a:buClr>
              <a:buFont typeface="Wingdings 3" charset="2"/>
              <a:buChar char=""/>
              <a:defRPr/>
            </a:pPr>
            <a:r>
              <a:rPr lang="el-GR" dirty="0">
                <a:latin typeface="+mn-lt"/>
                <a:cs typeface="+mn-cs"/>
              </a:rPr>
              <a:t>Εκδόθηκαν </a:t>
            </a:r>
            <a:r>
              <a:rPr lang="el-GR" dirty="0">
                <a:effectLst>
                  <a:outerShdw blurRad="38100" dist="38100" dir="2700000" algn="tl">
                    <a:srgbClr val="000000">
                      <a:alpha val="43137"/>
                    </a:srgbClr>
                  </a:outerShdw>
                </a:effectLst>
                <a:latin typeface="+mn-lt"/>
                <a:cs typeface="+mn-cs"/>
              </a:rPr>
              <a:t>22.860</a:t>
            </a:r>
            <a:r>
              <a:rPr lang="el-GR" dirty="0">
                <a:latin typeface="+mn-lt"/>
                <a:cs typeface="+mn-cs"/>
              </a:rPr>
              <a:t> αντίγραφα αδειών κυκλοφορίας ιδιωτικής και δημόσιας χρήσης , ενώ έγιναν </a:t>
            </a:r>
            <a:r>
              <a:rPr lang="el-GR" dirty="0">
                <a:effectLst>
                  <a:outerShdw blurRad="38100" dist="38100" dir="2700000" algn="tl">
                    <a:srgbClr val="000000">
                      <a:alpha val="43137"/>
                    </a:srgbClr>
                  </a:outerShdw>
                </a:effectLst>
                <a:latin typeface="+mn-lt"/>
                <a:cs typeface="+mn-cs"/>
              </a:rPr>
              <a:t>26667 </a:t>
            </a:r>
            <a:r>
              <a:rPr lang="el-GR" dirty="0">
                <a:latin typeface="+mn-lt"/>
                <a:cs typeface="+mn-cs"/>
              </a:rPr>
              <a:t>άρσεις παρακράτησης κυριότητας.</a:t>
            </a:r>
          </a:p>
          <a:p>
            <a:pPr marL="1657350" lvl="3" indent="-285750" algn="just" fontAlgn="auto">
              <a:lnSpc>
                <a:spcPct val="80000"/>
              </a:lnSpc>
              <a:spcBef>
                <a:spcPts val="1000"/>
              </a:spcBef>
              <a:spcAft>
                <a:spcPts val="0"/>
              </a:spcAft>
              <a:buClr>
                <a:schemeClr val="accent1"/>
              </a:buClr>
              <a:buFont typeface="Wingdings 3" charset="2"/>
              <a:buChar char=""/>
              <a:defRPr/>
            </a:pPr>
            <a:r>
              <a:rPr lang="el-GR" dirty="0">
                <a:latin typeface="+mn-lt"/>
                <a:cs typeface="+mn-cs"/>
              </a:rPr>
              <a:t>Έγιναν </a:t>
            </a:r>
            <a:r>
              <a:rPr lang="el-GR" dirty="0">
                <a:effectLst>
                  <a:outerShdw blurRad="38100" dist="38100" dir="2700000" algn="tl">
                    <a:srgbClr val="000000">
                      <a:alpha val="43137"/>
                    </a:srgbClr>
                  </a:outerShdw>
                </a:effectLst>
                <a:latin typeface="+mn-lt"/>
                <a:cs typeface="+mn-cs"/>
              </a:rPr>
              <a:t>39296</a:t>
            </a:r>
            <a:r>
              <a:rPr lang="el-GR" dirty="0">
                <a:latin typeface="+mn-lt"/>
                <a:cs typeface="+mn-cs"/>
              </a:rPr>
              <a:t> διαγραφές οχημάτων ιδιωτικής χρήσης (ΕΙΔ, ΔΙΧ, ΦΙΧ)/ακινησίες (ΦΙΧ,ΦΔΧ,ΛΔΧ), μεταξύ των οποίων </a:t>
            </a:r>
            <a:r>
              <a:rPr lang="el-GR" dirty="0">
                <a:effectLst>
                  <a:outerShdw blurRad="38100" dist="38100" dir="2700000" algn="tl">
                    <a:srgbClr val="000000">
                      <a:alpha val="43137"/>
                    </a:srgbClr>
                  </a:outerShdw>
                </a:effectLst>
                <a:latin typeface="+mn-lt"/>
                <a:cs typeface="+mn-cs"/>
              </a:rPr>
              <a:t>141</a:t>
            </a:r>
            <a:r>
              <a:rPr lang="el-GR" dirty="0">
                <a:latin typeface="+mn-lt"/>
                <a:cs typeface="+mn-cs"/>
              </a:rPr>
              <a:t> προσωρινές ακινησίες λεωφορείων δημοσίας χρήσης (λόγω εκτάκτων μέτρων </a:t>
            </a:r>
            <a:r>
              <a:rPr lang="en-US" dirty="0">
                <a:latin typeface="+mn-lt"/>
                <a:cs typeface="+mn-cs"/>
              </a:rPr>
              <a:t>COVID</a:t>
            </a:r>
            <a:r>
              <a:rPr lang="el-GR" dirty="0">
                <a:latin typeface="+mn-lt"/>
                <a:cs typeface="+mn-cs"/>
              </a:rPr>
              <a:t>-19).</a:t>
            </a:r>
          </a:p>
          <a:p>
            <a:pPr marL="1657350" lvl="3" indent="-285750" algn="just" fontAlgn="auto">
              <a:lnSpc>
                <a:spcPct val="80000"/>
              </a:lnSpc>
              <a:spcBef>
                <a:spcPts val="1000"/>
              </a:spcBef>
              <a:spcAft>
                <a:spcPts val="0"/>
              </a:spcAft>
              <a:buClr>
                <a:schemeClr val="accent1"/>
              </a:buClr>
              <a:buFont typeface="Wingdings 3" charset="2"/>
              <a:buChar char=""/>
              <a:defRPr/>
            </a:pPr>
            <a:r>
              <a:rPr lang="el-GR" dirty="0">
                <a:latin typeface="+mn-lt"/>
                <a:cs typeface="+mn-cs"/>
              </a:rPr>
              <a:t>Χορηγήθηκαν </a:t>
            </a:r>
            <a:r>
              <a:rPr lang="el-GR" dirty="0">
                <a:effectLst>
                  <a:outerShdw blurRad="38100" dist="38100" dir="2700000" algn="tl">
                    <a:srgbClr val="000000">
                      <a:alpha val="43137"/>
                    </a:srgbClr>
                  </a:outerShdw>
                </a:effectLst>
                <a:latin typeface="+mn-lt"/>
                <a:cs typeface="+mn-cs"/>
              </a:rPr>
              <a:t>12710</a:t>
            </a:r>
            <a:r>
              <a:rPr lang="el-GR" dirty="0">
                <a:latin typeface="+mn-lt"/>
                <a:cs typeface="+mn-cs"/>
              </a:rPr>
              <a:t> ανταλλακτικές  πινακίδες ΕΙΧ–ΔΙΧ-ΦΙΧ λόγω φθοράς-κλοπής-απώλειας και </a:t>
            </a:r>
            <a:r>
              <a:rPr lang="el-GR" dirty="0">
                <a:effectLst>
                  <a:outerShdw blurRad="38100" dist="38100" dir="2700000" algn="tl">
                    <a:srgbClr val="000000">
                      <a:alpha val="43137"/>
                    </a:srgbClr>
                  </a:outerShdw>
                </a:effectLst>
                <a:latin typeface="+mn-lt"/>
                <a:cs typeface="+mn-cs"/>
              </a:rPr>
              <a:t>1282</a:t>
            </a:r>
            <a:r>
              <a:rPr lang="el-GR" dirty="0">
                <a:latin typeface="+mn-lt"/>
                <a:cs typeface="+mn-cs"/>
              </a:rPr>
              <a:t> πινακίδες (ΑΜΕΑ,ΔΟΚ, κρατικών οχημάτων, ξένων αποστολών και ΔΣ)</a:t>
            </a:r>
          </a:p>
          <a:p>
            <a:pPr marL="1657350" lvl="3" indent="-285750" algn="just" fontAlgn="auto">
              <a:lnSpc>
                <a:spcPct val="80000"/>
              </a:lnSpc>
              <a:spcBef>
                <a:spcPts val="1000"/>
              </a:spcBef>
              <a:spcAft>
                <a:spcPts val="0"/>
              </a:spcAft>
              <a:buClr>
                <a:schemeClr val="accent1"/>
              </a:buClr>
              <a:buFont typeface="Wingdings 3" charset="2"/>
              <a:buChar char=""/>
              <a:defRPr/>
            </a:pPr>
            <a:endParaRPr lang="el-GR" dirty="0">
              <a:latin typeface="+mn-lt"/>
              <a:cs typeface="+mn-cs"/>
            </a:endParaRPr>
          </a:p>
          <a:p>
            <a:pPr marL="1657350" lvl="3" indent="-285750" algn="just" fontAlgn="auto">
              <a:lnSpc>
                <a:spcPct val="80000"/>
              </a:lnSpc>
              <a:spcBef>
                <a:spcPts val="1000"/>
              </a:spcBef>
              <a:spcAft>
                <a:spcPts val="0"/>
              </a:spcAft>
              <a:buClr>
                <a:schemeClr val="accent1"/>
              </a:buClr>
              <a:buFont typeface="Wingdings 3" charset="2"/>
              <a:buChar char=""/>
              <a:defRPr/>
            </a:pPr>
            <a:endParaRPr lang="el-GR" dirty="0">
              <a:latin typeface="+mn-lt"/>
              <a:cs typeface="+mn-cs"/>
            </a:endParaRPr>
          </a:p>
          <a:p>
            <a:pPr marL="1657350" lvl="3" indent="-285750" algn="just" fontAlgn="auto">
              <a:lnSpc>
                <a:spcPct val="80000"/>
              </a:lnSpc>
              <a:spcBef>
                <a:spcPts val="1000"/>
              </a:spcBef>
              <a:spcAft>
                <a:spcPts val="0"/>
              </a:spcAft>
              <a:buClr>
                <a:schemeClr val="accent1"/>
              </a:buClr>
              <a:buFont typeface="Wingdings 3" charset="2"/>
              <a:buChar char=""/>
              <a:defRPr/>
            </a:pPr>
            <a:endParaRPr lang="el-GR" dirty="0">
              <a:solidFill>
                <a:schemeClr val="tx1">
                  <a:lumMod val="75000"/>
                  <a:lumOff val="25000"/>
                </a:schemeClr>
              </a:solidFill>
              <a:latin typeface="+mn-lt"/>
              <a:cs typeface="+mn-cs"/>
            </a:endParaRPr>
          </a:p>
          <a:p>
            <a:pPr marL="1657350" lvl="3" indent="-285750" algn="just" fontAlgn="auto">
              <a:lnSpc>
                <a:spcPct val="80000"/>
              </a:lnSpc>
              <a:spcBef>
                <a:spcPts val="1000"/>
              </a:spcBef>
              <a:spcAft>
                <a:spcPts val="0"/>
              </a:spcAft>
              <a:buClr>
                <a:schemeClr val="accent1"/>
              </a:buClr>
              <a:buFont typeface="Wingdings 3" charset="2"/>
              <a:buChar char=""/>
              <a:defRPr/>
            </a:pPr>
            <a:endParaRPr lang="el-GR" dirty="0">
              <a:solidFill>
                <a:schemeClr val="tx1">
                  <a:lumMod val="75000"/>
                  <a:lumOff val="25000"/>
                </a:schemeClr>
              </a:solidFill>
              <a:latin typeface="+mn-lt"/>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Θέση περιεχομένου 5">
            <a:extLst/>
          </p:cNvPr>
          <p:cNvGraphicFramePr>
            <a:graphicFrameLocks noGrp="1"/>
          </p:cNvGraphicFramePr>
          <p:nvPr>
            <p:ph idx="1"/>
          </p:nvPr>
        </p:nvGraphicFramePr>
        <p:xfrm>
          <a:off x="2274906" y="2896883"/>
          <a:ext cx="8948679" cy="3596603"/>
        </p:xfrm>
        <a:graphic>
          <a:graphicData uri="http://schemas.openxmlformats.org/drawingml/2006/chart">
            <c:chart xmlns:c="http://schemas.openxmlformats.org/drawingml/2006/chart" xmlns:r="http://schemas.openxmlformats.org/officeDocument/2006/relationships" r:id="rId2"/>
          </a:graphicData>
        </a:graphic>
      </p:graphicFrame>
      <p:sp>
        <p:nvSpPr>
          <p:cNvPr id="26626" name="Τίτλος 1"/>
          <p:cNvSpPr>
            <a:spLocks noGrp="1"/>
          </p:cNvSpPr>
          <p:nvPr>
            <p:ph type="title" idx="4294967295"/>
          </p:nvPr>
        </p:nvSpPr>
        <p:spPr>
          <a:xfrm>
            <a:off x="1112838" y="150813"/>
            <a:ext cx="10342562" cy="392112"/>
          </a:xfrm>
        </p:spPr>
        <p:txBody>
          <a:bodyPr/>
          <a:lstStyle/>
          <a:p>
            <a:pPr algn="ctr" eaLnBrk="1" hangingPunct="1"/>
            <a:r>
              <a:rPr lang="el-GR" sz="1800" b="1" u="sng">
                <a:solidFill>
                  <a:srgbClr val="595959"/>
                </a:solidFill>
              </a:rPr>
              <a:t>ΑΠΟΛΟΓΙΣΤΙΚΑ ΣΤΟΙΧΕΙΑ</a:t>
            </a:r>
            <a:r>
              <a:rPr lang="el-GR" sz="1800" b="1" u="sng">
                <a:solidFill>
                  <a:srgbClr val="595959"/>
                </a:solidFill>
                <a:latin typeface="Arial" charset="0"/>
              </a:rPr>
              <a:t> ΤΕΧΝΙΚΩΝ</a:t>
            </a:r>
            <a:r>
              <a:rPr lang="el-GR" sz="1800" b="1" u="sng">
                <a:solidFill>
                  <a:srgbClr val="595959"/>
                </a:solidFill>
              </a:rPr>
              <a:t> ΤΜΗΜΑΤΩΝ</a:t>
            </a:r>
          </a:p>
        </p:txBody>
      </p:sp>
      <p:sp>
        <p:nvSpPr>
          <p:cNvPr id="2" name="Ορθογώνιο 5"/>
          <p:cNvSpPr>
            <a:spLocks noChangeArrowheads="1"/>
          </p:cNvSpPr>
          <p:nvPr/>
        </p:nvSpPr>
        <p:spPr bwMode="auto">
          <a:xfrm>
            <a:off x="1025525" y="495300"/>
            <a:ext cx="10172700" cy="2444750"/>
          </a:xfrm>
          <a:prstGeom prst="rect">
            <a:avLst/>
          </a:prstGeom>
          <a:noFill/>
          <a:ln w="9525" algn="ctr">
            <a:noFill/>
            <a:miter lim="800000"/>
            <a:headEnd/>
            <a:tailEnd/>
          </a:ln>
          <a:effectLst/>
        </p:spPr>
        <p:txBody>
          <a:bodyPr/>
          <a:lstStyle/>
          <a:p>
            <a:pPr marL="1657350" lvl="3" indent="-285750" algn="just">
              <a:lnSpc>
                <a:spcPct val="80000"/>
              </a:lnSpc>
              <a:spcBef>
                <a:spcPts val="1000"/>
              </a:spcBef>
              <a:buClr>
                <a:schemeClr val="accent1"/>
              </a:buClr>
              <a:buFont typeface="Wingdings 3" pitchFamily="18" charset="2"/>
              <a:buChar char=""/>
              <a:defRPr/>
            </a:pPr>
            <a:r>
              <a:rPr lang="el-GR">
                <a:solidFill>
                  <a:srgbClr val="404040"/>
                </a:solidFill>
              </a:rPr>
              <a:t>Διεκπεραιώθηκαν </a:t>
            </a:r>
            <a:r>
              <a:rPr lang="el-GR">
                <a:solidFill>
                  <a:srgbClr val="404040"/>
                </a:solidFill>
                <a:effectLst>
                  <a:outerShdw blurRad="38100" dist="38100" dir="2700000" algn="tl">
                    <a:srgbClr val="C0C0C0"/>
                  </a:outerShdw>
                </a:effectLst>
              </a:rPr>
              <a:t>2052</a:t>
            </a:r>
            <a:r>
              <a:rPr lang="el-GR">
                <a:solidFill>
                  <a:srgbClr val="404040"/>
                </a:solidFill>
              </a:rPr>
              <a:t> υποθέσεις συνεργείων οχημάτων (Βεβαιώσεις Νόμιμης Λειτουργίας,</a:t>
            </a:r>
            <a:r>
              <a:rPr lang="el-GR">
                <a:solidFill>
                  <a:srgbClr val="404040"/>
                </a:solidFill>
                <a:latin typeface="Century Gothic" pitchFamily="34" charset="0"/>
              </a:rPr>
              <a:t> </a:t>
            </a:r>
            <a:r>
              <a:rPr lang="el-GR">
                <a:solidFill>
                  <a:srgbClr val="404040"/>
                </a:solidFill>
              </a:rPr>
              <a:t>Εξουσιοδοτήσεις για τοποθέτηση ταχογράφου/συστήματος περιορισμού ταχύτητος/ Εξουσιοδοτήσεις για χορήγηση</a:t>
            </a:r>
            <a:r>
              <a:rPr lang="el-GR"/>
              <a:t> </a:t>
            </a:r>
            <a:r>
              <a:rPr lang="el-GR">
                <a:solidFill>
                  <a:srgbClr val="404040"/>
                </a:solidFill>
              </a:rPr>
              <a:t>ΚΕΚ)</a:t>
            </a:r>
          </a:p>
          <a:p>
            <a:pPr marL="1657350" lvl="3" indent="-285750" algn="just">
              <a:lnSpc>
                <a:spcPct val="80000"/>
              </a:lnSpc>
              <a:spcBef>
                <a:spcPts val="1000"/>
              </a:spcBef>
              <a:buClr>
                <a:schemeClr val="accent1"/>
              </a:buClr>
              <a:buFont typeface="Wingdings 3" pitchFamily="18" charset="2"/>
              <a:buChar char=""/>
              <a:defRPr/>
            </a:pPr>
            <a:r>
              <a:rPr lang="el-GR">
                <a:solidFill>
                  <a:srgbClr val="404040"/>
                </a:solidFill>
              </a:rPr>
              <a:t>Διεκπεραιώθηκαν </a:t>
            </a:r>
            <a:r>
              <a:rPr lang="el-GR">
                <a:solidFill>
                  <a:srgbClr val="404040"/>
                </a:solidFill>
                <a:effectLst>
                  <a:outerShdw blurRad="38100" dist="38100" dir="2700000" algn="tl">
                    <a:srgbClr val="C0C0C0"/>
                  </a:outerShdw>
                </a:effectLst>
              </a:rPr>
              <a:t>843</a:t>
            </a:r>
            <a:r>
              <a:rPr lang="el-GR">
                <a:solidFill>
                  <a:srgbClr val="404040"/>
                </a:solidFill>
              </a:rPr>
              <a:t> υποθέσεις πρατηρίων καυσίμων δημοσίας και ιδιωτικής χρήσης( Άδειες λειτουργίας, Εγκρίσεις σχεδιαγραμμάτων)</a:t>
            </a:r>
            <a:endParaRPr lang="el-GR">
              <a:solidFill>
                <a:srgbClr val="404040"/>
              </a:solidFill>
              <a:latin typeface="Century Gothic" pitchFamily="34" charset="0"/>
            </a:endParaRPr>
          </a:p>
          <a:p>
            <a:pPr marL="1657350" lvl="3" indent="-285750" algn="just">
              <a:lnSpc>
                <a:spcPct val="80000"/>
              </a:lnSpc>
              <a:spcBef>
                <a:spcPts val="1000"/>
              </a:spcBef>
              <a:buClr>
                <a:schemeClr val="accent1"/>
              </a:buClr>
              <a:buFont typeface="Wingdings 3" pitchFamily="18" charset="2"/>
              <a:buChar char=""/>
              <a:defRPr/>
            </a:pPr>
            <a:r>
              <a:rPr lang="el-GR">
                <a:solidFill>
                  <a:srgbClr val="404040"/>
                </a:solidFill>
              </a:rPr>
              <a:t>Διεκπεραιώθηκαν </a:t>
            </a:r>
            <a:r>
              <a:rPr lang="el-GR">
                <a:solidFill>
                  <a:srgbClr val="404040"/>
                </a:solidFill>
                <a:effectLst>
                  <a:outerShdw blurRad="38100" dist="38100" dir="2700000" algn="tl">
                    <a:srgbClr val="C0C0C0"/>
                  </a:outerShdw>
                </a:effectLst>
              </a:rPr>
              <a:t>240</a:t>
            </a:r>
            <a:r>
              <a:rPr lang="el-GR">
                <a:solidFill>
                  <a:srgbClr val="404040"/>
                </a:solidFill>
              </a:rPr>
              <a:t> υποθέσεις σταθμών εξυπηρέτησης οχημάτων (υπαιθρίων -στεγασμένων και </a:t>
            </a:r>
            <a:r>
              <a:rPr lang="el-GR">
                <a:solidFill>
                  <a:srgbClr val="404040"/>
                </a:solidFill>
                <a:effectLst>
                  <a:outerShdw blurRad="38100" dist="38100" dir="2700000" algn="tl">
                    <a:srgbClr val="C0C0C0"/>
                  </a:outerShdw>
                </a:effectLst>
              </a:rPr>
              <a:t>157</a:t>
            </a:r>
            <a:r>
              <a:rPr lang="el-GR">
                <a:solidFill>
                  <a:srgbClr val="404040"/>
                </a:solidFill>
              </a:rPr>
              <a:t> πλυντηρίων- λιπαντηρίων)</a:t>
            </a:r>
            <a:r>
              <a:rPr lang="el-GR"/>
              <a:t> </a:t>
            </a:r>
          </a:p>
          <a:p>
            <a:pPr marL="1657350" lvl="3" indent="-285750" algn="just">
              <a:lnSpc>
                <a:spcPct val="80000"/>
              </a:lnSpc>
              <a:spcBef>
                <a:spcPts val="1000"/>
              </a:spcBef>
              <a:buClr>
                <a:schemeClr val="accent1"/>
              </a:buClr>
              <a:buFont typeface="Wingdings 3" pitchFamily="18" charset="2"/>
              <a:buChar char=""/>
              <a:defRPr/>
            </a:pPr>
            <a:r>
              <a:rPr lang="el-GR">
                <a:solidFill>
                  <a:srgbClr val="404040"/>
                </a:solidFill>
                <a:latin typeface="Century Gothic" pitchFamily="34" charset="0"/>
              </a:rPr>
              <a:t>Χορηγήθηκαν </a:t>
            </a:r>
            <a:r>
              <a:rPr lang="el-GR">
                <a:solidFill>
                  <a:srgbClr val="404040"/>
                </a:solidFill>
                <a:effectLst>
                  <a:outerShdw blurRad="38100" dist="38100" dir="2700000" algn="tl">
                    <a:srgbClr val="C0C0C0"/>
                  </a:outerShdw>
                </a:effectLst>
                <a:latin typeface="Century Gothic" pitchFamily="34" charset="0"/>
              </a:rPr>
              <a:t>4 </a:t>
            </a:r>
            <a:r>
              <a:rPr lang="el-GR">
                <a:solidFill>
                  <a:srgbClr val="404040"/>
                </a:solidFill>
                <a:latin typeface="Century Gothic" pitchFamily="34" charset="0"/>
              </a:rPr>
              <a:t>βεβαιώσεις νόμιμης λειτουργίας ΙΚΤΕΟ και εγκρίθηκαν </a:t>
            </a:r>
            <a:r>
              <a:rPr lang="el-GR">
                <a:solidFill>
                  <a:srgbClr val="404040"/>
                </a:solidFill>
                <a:effectLst>
                  <a:outerShdw blurRad="38100" dist="38100" dir="2700000" algn="tl">
                    <a:srgbClr val="C0C0C0"/>
                  </a:outerShdw>
                </a:effectLst>
                <a:latin typeface="Century Gothic" pitchFamily="34" charset="0"/>
              </a:rPr>
              <a:t>12</a:t>
            </a:r>
            <a:r>
              <a:rPr lang="el-GR">
                <a:solidFill>
                  <a:srgbClr val="404040"/>
                </a:solidFill>
                <a:latin typeface="Century Gothic" pitchFamily="34" charset="0"/>
              </a:rPr>
              <a:t> Δελτία Τεχνικού Ελέγχου ΙΚΤΕΟ</a:t>
            </a:r>
          </a:p>
        </p:txBody>
      </p:sp>
    </p:spTree>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685</TotalTime>
  <Words>1322</Words>
  <Application>Microsoft Office PowerPoint</Application>
  <PresentationFormat>Ευρεία οθόνη</PresentationFormat>
  <Paragraphs>72</Paragraphs>
  <Slides>13</Slides>
  <Notes>0</Notes>
  <HiddenSlides>0</HiddenSlides>
  <MMClips>0</MMClips>
  <ScaleCrop>false</ScaleCrop>
  <HeadingPairs>
    <vt:vector size="8" baseType="variant">
      <vt:variant>
        <vt:lpstr>Γραμματοσειρές που χρησιμοποιούνται</vt:lpstr>
      </vt:variant>
      <vt:variant>
        <vt:i4>3</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13</vt:i4>
      </vt:variant>
    </vt:vector>
  </HeadingPairs>
  <TitlesOfParts>
    <vt:vector size="18" baseType="lpstr">
      <vt:lpstr>Arial</vt:lpstr>
      <vt:lpstr>Century Gothic</vt:lpstr>
      <vt:lpstr>Wingdings 3</vt:lpstr>
      <vt:lpstr>Θρόισμα</vt:lpstr>
      <vt:lpstr>Microsoft Excel Chart</vt:lpstr>
      <vt:lpstr>Παρουσίαση του PowerPoint</vt:lpstr>
      <vt:lpstr>Παρουσίαση του PowerPoint</vt:lpstr>
      <vt:lpstr>Παρουσίαση του PowerPoint</vt:lpstr>
      <vt:lpstr>ΑΠΟΛΟΓΙΣΤΙΚΑ ΣΤΟΙΧΕΙΑ ΤΜΗΜΑΤΩΝ ΑΔΕΙΩΝ ΟΔΗΓΗΣΗΣ</vt:lpstr>
      <vt:lpstr>ΑΠΟΛΟΓΙΣΤΙΚΑ ΣΤΟΙΧΕΙΑ ΤΜΗΜΑΤΩΝ ΑΔΕΙΩΝ ΟΔΗΓΗΣΗΣ</vt:lpstr>
      <vt:lpstr>ΑΠΟΛΟΓΙΣΤΙΚΑ ΣΤΟΙΧΕΙΑ ΤΜΗΜΑΤΩΝ ΑΔΕΙΩΝ ΟΔΗΓΗΣΗΣ</vt:lpstr>
      <vt:lpstr>ΑΠΟΛΟΓΙΣΤΙΚΑ ΣΤΟΙΧΕΙΑ ΤΜΗΜΑΤΩΝ ΑΔΕΙΩΝ ΚΥΚΛΟΦΟΡΙΑΣ</vt:lpstr>
      <vt:lpstr>ΑΠΟΛΟΓΙΣΤΙΚΑ ΣΤΟΙΧΕΙΑ ΤΜΗΜΑΤΩΝ ΑΔΕΙΩΝ ΚΥΚΛΟΦΟΡΙΑΣ</vt:lpstr>
      <vt:lpstr>ΑΠΟΛΟΓΙΣΤΙΚΑ ΣΤΟΙΧΕΙΑ ΤΕΧΝΙΚΩΝ ΤΜΗΜΑΤΩΝ</vt:lpstr>
      <vt:lpstr>ΑΠΟΛΟΓΙΣΤΙΚΑ ΣΤΟΙΧΕΙΑ ΤΕΧΝΙΚΩΝ ΤΜΗΜΑΤΩΝ</vt:lpstr>
      <vt:lpstr>Παρουσίαση του PowerPoint</vt:lpstr>
      <vt:lpstr>ΤΜΗΜΑ  ΕΞΥΠΗΡΕΤΗΣΗΣ ΨΗΦΙΑΚΩΝ ΑΙΤΗΜΑΤΩΝ ΚΑΙ ΑΙΤΗΜΑΤΩΝ ΠΟΥ ΥΠΟΒΑΛΛΟΝΤΑΙ ΜΕΣΩ ΚΕΠ</vt:lpstr>
      <vt:lpstr>Τι πετύχαμε από την Κεντρική Κυβέρνηση με παρεμβάσεις μας: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68</cp:revision>
  <dcterms:created xsi:type="dcterms:W3CDTF">2021-02-25T15:51:40Z</dcterms:created>
  <dcterms:modified xsi:type="dcterms:W3CDTF">2021-03-30T10:54:52Z</dcterms:modified>
</cp:coreProperties>
</file>